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9" r:id="rId2"/>
    <p:sldId id="282" r:id="rId3"/>
    <p:sldId id="284" r:id="rId4"/>
    <p:sldId id="285" r:id="rId5"/>
    <p:sldId id="286" r:id="rId6"/>
    <p:sldId id="281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2B2"/>
    <a:srgbClr val="82BCC7"/>
    <a:srgbClr val="BADAE0"/>
    <a:srgbClr val="74A6B1"/>
    <a:srgbClr val="FA8597"/>
    <a:srgbClr val="FAEADB"/>
    <a:srgbClr val="63200D"/>
    <a:srgbClr val="D5E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4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EBD44-C548-4C78-AC45-F4348EBE9C69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F048-5C36-4F8B-9481-72CADE8E1A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22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42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429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800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390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977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048-5C36-4F8B-9481-72CADE8E1AB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49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E8457-BC06-46E7-A022-50363425AE9C}" type="datetimeFigureOut">
              <a:rPr lang="zh-CN" altLang="en-US" smtClean="0"/>
              <a:t>2025/9/15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BB394-6DAB-423B-BD9C-CDD39634F0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0" y="-1"/>
            <a:ext cx="12561466" cy="6858001"/>
            <a:chOff x="0" y="-1"/>
            <a:chExt cx="12561466" cy="6858001"/>
          </a:xfrm>
        </p:grpSpPr>
        <p:sp>
          <p:nvSpPr>
            <p:cNvPr id="24" name="等腰三角形 23"/>
            <p:cNvSpPr/>
            <p:nvPr/>
          </p:nvSpPr>
          <p:spPr>
            <a:xfrm rot="10800000">
              <a:off x="0" y="214571"/>
              <a:ext cx="5733769" cy="5008273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等腰三角形 24"/>
            <p:cNvSpPr/>
            <p:nvPr/>
          </p:nvSpPr>
          <p:spPr>
            <a:xfrm rot="10800000">
              <a:off x="3148168" y="-1"/>
              <a:ext cx="7851447" cy="6858000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  <a:effectLst>
              <a:outerShdw blurRad="673100" sx="128000" sy="128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898071" y="3553691"/>
              <a:ext cx="3782969" cy="3304309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3000" sy="103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2563584" y="5437414"/>
              <a:ext cx="1626371" cy="1420586"/>
            </a:xfrm>
            <a:prstGeom prst="triangle">
              <a:avLst/>
            </a:prstGeom>
            <a:solidFill>
              <a:srgbClr val="BADAE0"/>
            </a:solidFill>
            <a:ln>
              <a:noFill/>
            </a:ln>
            <a:effectLst>
              <a:outerShdw blurRad="127000" sx="103000" sy="103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1179357" y="0"/>
              <a:ext cx="5733769" cy="5008273"/>
            </a:xfrm>
            <a:prstGeom prst="triangle">
              <a:avLst/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>
              <a:off x="7336189" y="649968"/>
              <a:ext cx="3129533" cy="2733553"/>
            </a:xfrm>
            <a:prstGeom prst="triangle">
              <a:avLst/>
            </a:prstGeom>
            <a:solidFill>
              <a:srgbClr val="82BCC7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等腰三角形 27"/>
            <p:cNvSpPr/>
            <p:nvPr/>
          </p:nvSpPr>
          <p:spPr>
            <a:xfrm rot="10800000">
              <a:off x="2770534" y="2016745"/>
              <a:ext cx="3233663" cy="2824506"/>
            </a:xfrm>
            <a:prstGeom prst="triangle">
              <a:avLst/>
            </a:prstGeom>
            <a:solidFill>
              <a:srgbClr val="82BCC7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等腰三角形 29"/>
            <p:cNvSpPr/>
            <p:nvPr/>
          </p:nvSpPr>
          <p:spPr>
            <a:xfrm rot="10800000">
              <a:off x="8596623" y="5559448"/>
              <a:ext cx="1060626" cy="926424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等腰三角形 30"/>
            <p:cNvSpPr/>
            <p:nvPr/>
          </p:nvSpPr>
          <p:spPr>
            <a:xfrm>
              <a:off x="10467644" y="2454200"/>
              <a:ext cx="1063942" cy="929321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等腰三角形 31"/>
            <p:cNvSpPr/>
            <p:nvPr/>
          </p:nvSpPr>
          <p:spPr>
            <a:xfrm rot="10800000">
              <a:off x="6594837" y="649966"/>
              <a:ext cx="2065595" cy="1804233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等腰三角形 32"/>
            <p:cNvSpPr/>
            <p:nvPr/>
          </p:nvSpPr>
          <p:spPr>
            <a:xfrm rot="10800000" flipV="1">
              <a:off x="966435" y="2610008"/>
              <a:ext cx="516316" cy="507265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等腰三角形 33"/>
            <p:cNvSpPr/>
            <p:nvPr/>
          </p:nvSpPr>
          <p:spPr>
            <a:xfrm rot="10800000">
              <a:off x="588716" y="3090479"/>
              <a:ext cx="344480" cy="300893"/>
            </a:xfrm>
            <a:prstGeom prst="triangle">
              <a:avLst/>
            </a:prstGeom>
            <a:solidFill>
              <a:srgbClr val="BADAE0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 rot="10800000">
              <a:off x="9622878" y="5327292"/>
              <a:ext cx="239050" cy="220243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等腰三角形 35"/>
            <p:cNvSpPr/>
            <p:nvPr/>
          </p:nvSpPr>
          <p:spPr>
            <a:xfrm rot="10800000">
              <a:off x="9959444" y="5559448"/>
              <a:ext cx="239050" cy="22024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10193033" y="4745315"/>
              <a:ext cx="2368433" cy="2068754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483163" y="816163"/>
            <a:ext cx="5225674" cy="5225674"/>
            <a:chOff x="3483163" y="816163"/>
            <a:chExt cx="5225674" cy="5225674"/>
          </a:xfrm>
        </p:grpSpPr>
        <p:sp>
          <p:nvSpPr>
            <p:cNvPr id="13" name="椭圆 12"/>
            <p:cNvSpPr/>
            <p:nvPr/>
          </p:nvSpPr>
          <p:spPr>
            <a:xfrm>
              <a:off x="3483163" y="816163"/>
              <a:ext cx="5225674" cy="522567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rgbClr val="82BCC7">
                  <a:alpha val="43000"/>
                </a:srgbClr>
              </a:solidFill>
            </a:ln>
            <a:effectLst>
              <a:outerShdw blurRad="127000" sx="103000" sy="103000" algn="ctr" rotWithShape="0">
                <a:schemeClr val="bg1">
                  <a:lumMod val="65000"/>
                  <a:alpha val="40000"/>
                </a:scheme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926673" y="1792161"/>
              <a:ext cx="4338654" cy="2369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rgbClr val="52A2B2"/>
                  </a:solidFill>
                  <a:cs typeface="+mn-ea"/>
                  <a:sym typeface="+mn-lt"/>
                </a:rPr>
                <a:t>2025</a:t>
              </a:r>
            </a:p>
            <a:p>
              <a:pPr algn="dist"/>
              <a:r>
                <a:rPr lang="zh-CN" altLang="en-US" sz="4400" dirty="0">
                  <a:latin typeface="思源黑体 CN Medium" panose="020B0600000000000000" pitchFamily="34" charset="-128"/>
                  <a:ea typeface="思源黑体 CN Medium" panose="020B0600000000000000" pitchFamily="34" charset="-128"/>
                  <a:cs typeface="+mn-ea"/>
                  <a:sym typeface="+mn-lt"/>
                </a:rPr>
                <a:t>信号频率估计算法仿真与分析</a:t>
              </a:r>
              <a:endParaRPr lang="zh-CN" altLang="en-US" sz="2400" b="1" dirty="0">
                <a:solidFill>
                  <a:srgbClr val="52A2B2"/>
                </a:solidFill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428067" y="4624697"/>
              <a:ext cx="3335866" cy="395544"/>
              <a:chOff x="4430287" y="4567177"/>
              <a:chExt cx="3335866" cy="395544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4533526" y="4593389"/>
                <a:ext cx="31182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2">
                        <a:lumMod val="10000"/>
                      </a:schemeClr>
                    </a:solidFill>
                    <a:latin typeface="思源黑体 CN Normal" panose="020B0400000000000000" pitchFamily="34" charset="-128"/>
                    <a:ea typeface="思源黑体 CN Normal" panose="020B0400000000000000" pitchFamily="34" charset="-128"/>
                    <a:cs typeface="+mn-ea"/>
                    <a:sym typeface="+mn-lt"/>
                  </a:rPr>
                  <a:t>答辩人：</a:t>
                </a:r>
                <a:r>
                  <a:rPr lang="en-US" altLang="zh-CN" dirty="0">
                    <a:solidFill>
                      <a:schemeClr val="bg2">
                        <a:lumMod val="10000"/>
                      </a:schemeClr>
                    </a:solidFill>
                    <a:latin typeface="思源黑体 CN Normal" panose="020B0400000000000000" pitchFamily="34" charset="-128"/>
                    <a:ea typeface="思源黑体 CN Normal" panose="020B0400000000000000" pitchFamily="34" charset="-128"/>
                    <a:cs typeface="+mn-ea"/>
                    <a:sym typeface="+mn-lt"/>
                  </a:rPr>
                  <a:t>2022110592</a:t>
                </a:r>
                <a:r>
                  <a:rPr lang="zh-CN" altLang="en-US" dirty="0">
                    <a:solidFill>
                      <a:schemeClr val="bg2">
                        <a:lumMod val="10000"/>
                      </a:schemeClr>
                    </a:solidFill>
                    <a:latin typeface="思源黑体 CN Normal" panose="020B0400000000000000" pitchFamily="34" charset="-128"/>
                    <a:ea typeface="思源黑体 CN Normal" panose="020B0400000000000000" pitchFamily="34" charset="-128"/>
                    <a:cs typeface="+mn-ea"/>
                    <a:sym typeface="+mn-lt"/>
                  </a:rPr>
                  <a:t>王绎普</a:t>
                </a: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4430287" y="4567177"/>
                <a:ext cx="3335866" cy="379156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25171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965FC0CC-149D-4BDD-8DAF-340552C7F6B1}"/>
              </a:ext>
            </a:extLst>
          </p:cNvPr>
          <p:cNvGrpSpPr/>
          <p:nvPr/>
        </p:nvGrpSpPr>
        <p:grpSpPr>
          <a:xfrm>
            <a:off x="610650" y="521576"/>
            <a:ext cx="4976297" cy="4346643"/>
            <a:chOff x="3717917" y="733242"/>
            <a:chExt cx="4976297" cy="4346643"/>
          </a:xfrm>
        </p:grpSpPr>
        <p:sp>
          <p:nvSpPr>
            <p:cNvPr id="28" name="等腰三角形 27">
              <a:extLst>
                <a:ext uri="{FF2B5EF4-FFF2-40B4-BE49-F238E27FC236}">
                  <a16:creationId xmlns:a16="http://schemas.microsoft.com/office/drawing/2014/main" id="{2A7CAEC9-BACF-496F-8C84-3E89A83A9A35}"/>
                </a:ext>
              </a:extLst>
            </p:cNvPr>
            <p:cNvSpPr/>
            <p:nvPr/>
          </p:nvSpPr>
          <p:spPr>
            <a:xfrm rot="665933">
              <a:off x="3717917" y="733242"/>
              <a:ext cx="4976297" cy="4346643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  <a:effectLst>
              <a:outerShdw blurRad="673100" sx="108000" sy="108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ACC4477F-1486-46CF-A855-934AB62C822A}"/>
                </a:ext>
              </a:extLst>
            </p:cNvPr>
            <p:cNvGrpSpPr/>
            <p:nvPr/>
          </p:nvGrpSpPr>
          <p:grpSpPr>
            <a:xfrm>
              <a:off x="4547660" y="2016549"/>
              <a:ext cx="3513323" cy="2964020"/>
              <a:chOff x="4547660" y="2016549"/>
              <a:chExt cx="3513323" cy="296402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4683549" y="2016549"/>
                <a:ext cx="2824902" cy="28249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76200">
                <a:solidFill>
                  <a:srgbClr val="82BCC7">
                    <a:alpha val="43000"/>
                  </a:srgbClr>
                </a:solidFill>
              </a:ln>
              <a:effectLst>
                <a:outerShdw blurRad="127000" sx="103000" sy="103000" algn="ctr" rotWithShape="0">
                  <a:schemeClr val="bg1">
                    <a:lumMod val="65000"/>
                    <a:alpha val="40000"/>
                  </a:scheme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D82F617C-7C0D-4F22-B7C9-21D6F86C320C}"/>
                  </a:ext>
                </a:extLst>
              </p:cNvPr>
              <p:cNvSpPr txBox="1"/>
              <p:nvPr/>
            </p:nvSpPr>
            <p:spPr>
              <a:xfrm>
                <a:off x="4883776" y="3105835"/>
                <a:ext cx="24244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3600" dirty="0">
                    <a:latin typeface="思源宋体 CN Heavy" panose="02020900000000000000" pitchFamily="18" charset="-128"/>
                    <a:ea typeface="思源宋体 CN Heavy" panose="02020900000000000000" pitchFamily="18" charset="-128"/>
                    <a:cs typeface="+mn-ea"/>
                    <a:sym typeface="+mn-lt"/>
                  </a:rPr>
                  <a:t>研究内容</a:t>
                </a:r>
              </a:p>
            </p:txBody>
          </p:sp>
          <p:sp>
            <p:nvSpPr>
              <p:cNvPr id="15" name="等腰三角形 14">
                <a:extLst>
                  <a:ext uri="{FF2B5EF4-FFF2-40B4-BE49-F238E27FC236}">
                    <a16:creationId xmlns:a16="http://schemas.microsoft.com/office/drawing/2014/main" id="{6F43523E-A79E-47F8-A272-D7D3B033292F}"/>
                  </a:ext>
                </a:extLst>
              </p:cNvPr>
              <p:cNvSpPr/>
              <p:nvPr/>
            </p:nvSpPr>
            <p:spPr>
              <a:xfrm rot="1811712">
                <a:off x="7388751" y="3035779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等腰三角形 28">
                <a:extLst>
                  <a:ext uri="{FF2B5EF4-FFF2-40B4-BE49-F238E27FC236}">
                    <a16:creationId xmlns:a16="http://schemas.microsoft.com/office/drawing/2014/main" id="{0B029A0A-CFDD-468C-8289-E22A7724A278}"/>
                  </a:ext>
                </a:extLst>
              </p:cNvPr>
              <p:cNvSpPr/>
              <p:nvPr/>
            </p:nvSpPr>
            <p:spPr>
              <a:xfrm rot="621591">
                <a:off x="4547660" y="2075761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" name="等腰三角形 15">
                <a:extLst>
                  <a:ext uri="{FF2B5EF4-FFF2-40B4-BE49-F238E27FC236}">
                    <a16:creationId xmlns:a16="http://schemas.microsoft.com/office/drawing/2014/main" id="{433071D7-B477-4C07-A108-0C399DAF2CF1}"/>
                  </a:ext>
                </a:extLst>
              </p:cNvPr>
              <p:cNvSpPr/>
              <p:nvPr/>
            </p:nvSpPr>
            <p:spPr>
              <a:xfrm rot="1440158">
                <a:off x="5147185" y="4393396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31D50F10-4326-4E8F-881C-BF8FA2006A47}"/>
              </a:ext>
            </a:extLst>
          </p:cNvPr>
          <p:cNvSpPr txBox="1"/>
          <p:nvPr/>
        </p:nvSpPr>
        <p:spPr>
          <a:xfrm>
            <a:off x="5504603" y="2663336"/>
            <a:ext cx="5894520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6600" b="1" dirty="0">
                <a:solidFill>
                  <a:schemeClr val="bg2">
                    <a:lumMod val="10000"/>
                  </a:schemeClr>
                </a:solidFill>
                <a:latin typeface="思源宋体 CN Heavy" panose="02020900000000000000" pitchFamily="18" charset="-128"/>
                <a:ea typeface="思源宋体 CN Heavy" panose="02020900000000000000" pitchFamily="18" charset="-128"/>
                <a:cs typeface="+mn-ea"/>
                <a:sym typeface="+mn-lt"/>
              </a:rPr>
              <a:t>信号→频率</a:t>
            </a:r>
            <a:endParaRPr lang="en-US" altLang="zh-CN" sz="6600" b="1" dirty="0">
              <a:solidFill>
                <a:schemeClr val="bg2">
                  <a:lumMod val="10000"/>
                </a:schemeClr>
              </a:solidFill>
              <a:latin typeface="思源宋体 CN Heavy" panose="02020900000000000000" pitchFamily="18" charset="-128"/>
              <a:ea typeface="思源宋体 CN Heavy" panose="02020900000000000000" pitchFamily="18" charset="-128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8709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>
            <a:extLst>
              <a:ext uri="{FF2B5EF4-FFF2-40B4-BE49-F238E27FC236}">
                <a16:creationId xmlns:a16="http://schemas.microsoft.com/office/drawing/2014/main" id="{EF04D66C-A49A-46EA-8BCC-EC593F7D038E}"/>
              </a:ext>
            </a:extLst>
          </p:cNvPr>
          <p:cNvGrpSpPr/>
          <p:nvPr/>
        </p:nvGrpSpPr>
        <p:grpSpPr>
          <a:xfrm>
            <a:off x="336001" y="164881"/>
            <a:ext cx="2349662" cy="400110"/>
            <a:chOff x="278704" y="213662"/>
            <a:chExt cx="2349662" cy="400110"/>
          </a:xfrm>
        </p:grpSpPr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66F92FAC-CA76-4DA9-A782-44320F1437AC}"/>
                </a:ext>
              </a:extLst>
            </p:cNvPr>
            <p:cNvGrpSpPr/>
            <p:nvPr/>
          </p:nvGrpSpPr>
          <p:grpSpPr>
            <a:xfrm>
              <a:off x="278704" y="226632"/>
              <a:ext cx="498678" cy="307617"/>
              <a:chOff x="2513903" y="1665965"/>
              <a:chExt cx="3370444" cy="2296436"/>
            </a:xfrm>
          </p:grpSpPr>
          <p:sp>
            <p:nvSpPr>
              <p:cNvPr id="36" name="等腰三角形 35">
                <a:extLst>
                  <a:ext uri="{FF2B5EF4-FFF2-40B4-BE49-F238E27FC236}">
                    <a16:creationId xmlns:a16="http://schemas.microsoft.com/office/drawing/2014/main" id="{544854B0-CE33-493F-9B9D-66D25D149F08}"/>
                  </a:ext>
                </a:extLst>
              </p:cNvPr>
              <p:cNvSpPr/>
              <p:nvPr/>
            </p:nvSpPr>
            <p:spPr>
              <a:xfrm>
                <a:off x="3255256" y="1665969"/>
                <a:ext cx="2629091" cy="2296432"/>
              </a:xfrm>
              <a:prstGeom prst="triangle">
                <a:avLst/>
              </a:prstGeom>
              <a:solidFill>
                <a:srgbClr val="82BCC7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等腰三角形 36">
                <a:extLst>
                  <a:ext uri="{FF2B5EF4-FFF2-40B4-BE49-F238E27FC236}">
                    <a16:creationId xmlns:a16="http://schemas.microsoft.com/office/drawing/2014/main" id="{0B9EEAE4-7A4D-47EA-9FFC-AC67E11689A0}"/>
                  </a:ext>
                </a:extLst>
              </p:cNvPr>
              <p:cNvSpPr/>
              <p:nvPr/>
            </p:nvSpPr>
            <p:spPr>
              <a:xfrm rot="10800000">
                <a:off x="2513903" y="1665965"/>
                <a:ext cx="1735287" cy="1515719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B53C2690-8D6B-40E6-A38E-F795E56F9CD7}"/>
                </a:ext>
              </a:extLst>
            </p:cNvPr>
            <p:cNvSpPr txBox="1"/>
            <p:nvPr/>
          </p:nvSpPr>
          <p:spPr>
            <a:xfrm>
              <a:off x="774838" y="213662"/>
              <a:ext cx="1853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思源宋体 CN Heavy" panose="02020900000000000000" pitchFamily="18" charset="-128"/>
                  <a:ea typeface="思源宋体 CN Heavy" panose="02020900000000000000" pitchFamily="18" charset="-128"/>
                  <a:cs typeface="+mn-ea"/>
                  <a:sym typeface="+mn-lt"/>
                </a:rPr>
                <a:t>研究内容</a:t>
              </a:r>
            </a:p>
          </p:txBody>
        </p:sp>
      </p:grp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6328A6E-57A4-4B5F-A366-1F0F35415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17657"/>
              </p:ext>
            </p:extLst>
          </p:nvPr>
        </p:nvGraphicFramePr>
        <p:xfrm>
          <a:off x="336001" y="1093065"/>
          <a:ext cx="11520000" cy="539999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964751">
                  <a:extLst>
                    <a:ext uri="{9D8B030D-6E8A-4147-A177-3AD203B41FA5}">
                      <a16:colId xmlns:a16="http://schemas.microsoft.com/office/drawing/2014/main" val="1639655434"/>
                    </a:ext>
                  </a:extLst>
                </a:gridCol>
                <a:gridCol w="2957048">
                  <a:extLst>
                    <a:ext uri="{9D8B030D-6E8A-4147-A177-3AD203B41FA5}">
                      <a16:colId xmlns:a16="http://schemas.microsoft.com/office/drawing/2014/main" val="1010857617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20581183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558651117"/>
                    </a:ext>
                  </a:extLst>
                </a:gridCol>
                <a:gridCol w="1618454">
                  <a:extLst>
                    <a:ext uri="{9D8B030D-6E8A-4147-A177-3AD203B41FA5}">
                      <a16:colId xmlns:a16="http://schemas.microsoft.com/office/drawing/2014/main" val="102905200"/>
                    </a:ext>
                  </a:extLst>
                </a:gridCol>
                <a:gridCol w="1347547">
                  <a:extLst>
                    <a:ext uri="{9D8B030D-6E8A-4147-A177-3AD203B41FA5}">
                      <a16:colId xmlns:a16="http://schemas.microsoft.com/office/drawing/2014/main" val="2138611455"/>
                    </a:ext>
                  </a:extLst>
                </a:gridCol>
              </a:tblGrid>
              <a:tr h="692423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算法名称​​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​​优势​​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​​劣势​​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​​适用场景​​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​​计算复杂度​​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​​窗适配性​​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737298808"/>
                  </a:ext>
                </a:extLst>
              </a:tr>
              <a:tr h="966372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​三样本复数值插值法​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统计无偏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矩形窗下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RMS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误差最低（文档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1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无需幅度计算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非矩形窗性能严重退化（加</a:t>
                      </a:r>
                      <a:r>
                        <a:rPr lang="en-US" altLang="zh-CN" sz="1400" b="0" baseline="0" dirty="0" err="1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Hanning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窗时误差陡升，图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高精度实时系统（矩形窗，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SNR &gt; 0dB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4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乘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/1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除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/0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幅度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仅矩形窗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2313036966"/>
                  </a:ext>
                </a:extLst>
              </a:tr>
              <a:tr h="750409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​幅度比值插值法​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非矩形窗稳定性高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高噪声下鲁棒性强（图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需幅度计算（增加开销）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统计有偏（图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3-b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加窗场景（如</a:t>
                      </a:r>
                      <a:r>
                        <a:rPr 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Hanning/Blackman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窗，中低</a:t>
                      </a:r>
                      <a:r>
                        <a:rPr 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SNR）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1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乘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/1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除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/3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幅度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非矩形窗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3304153737"/>
                  </a:ext>
                </a:extLst>
              </a:tr>
              <a:tr h="750409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​窗函数复数值插值法​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避免幅度计算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加窗场景性能优于公式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3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（图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统计有偏（文档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1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表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需窗参数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Q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校准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需减少计算的加窗系统（如嵌入式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DSP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5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乘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/1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除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/0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幅度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非矩形窗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3681700594"/>
                  </a:ext>
                </a:extLst>
              </a:tr>
              <a:tr h="1120193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​免除法二次插值法​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- 1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次除法实现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8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倍分辨率提升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近整数频点时误差低于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Quinn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法（文档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4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仅优化计算，性能与公式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3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相似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资源受限系统（固定点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DSP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，矩形窗）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4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乘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/1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除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/0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幅度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仅矩形窗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1038900224"/>
                  </a:ext>
                </a:extLst>
              </a:tr>
              <a:tr h="1120193"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  <a:r>
                        <a:rPr lang="zh-CN" altLang="en-US" sz="1400" b="1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​零填充插值法​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​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同时优化频率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/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幅度估计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无除法</a:t>
                      </a:r>
                      <a:b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性能接近长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DFT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（图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8/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图</a:t>
                      </a:r>
                      <a:r>
                        <a:rPr lang="en-US" altLang="zh-CN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9</a:t>
                      </a:r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预计算开销大</a:t>
                      </a:r>
                      <a:b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</a:b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- 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需增益校正（文档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2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图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9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需联合估计频率和幅度的中高</a:t>
                      </a:r>
                      <a:r>
                        <a:rPr lang="en-US" altLang="zh-CN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SNR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场景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NS</a:t>
                      </a:r>
                      <a:r>
                        <a:rPr lang="zh-CN" alt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点点积（</a:t>
                      </a:r>
                      <a:r>
                        <a:rPr lang="en-US" sz="1400" b="0" baseline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NS=4）</a:t>
                      </a:r>
                    </a:p>
                  </a:txBody>
                  <a:tcPr marL="36464" marR="30386" marT="25322" marB="25322" anchor="ctr"/>
                </a:tc>
                <a:tc>
                  <a:txBody>
                    <a:bodyPr/>
                    <a:lstStyle/>
                    <a:p>
                      <a:pPr algn="l" fontAlgn="base" latinLnBrk="0"/>
                      <a:r>
                        <a:rPr lang="zh-CN" altLang="en-US" sz="1400" b="0" baseline="0" dirty="0">
                          <a:effectLst/>
                          <a:latin typeface="Times New Roman" panose="02020603050405020304" pitchFamily="18" charset="0"/>
                          <a:ea typeface="思源黑体 CN Normal" panose="020B0400000000000000" pitchFamily="34" charset="-128"/>
                        </a:rPr>
                        <a:t>所有窗</a:t>
                      </a:r>
                    </a:p>
                  </a:txBody>
                  <a:tcPr marL="36464" marR="30386" marT="25322" marB="25322" anchor="ctr"/>
                </a:tc>
                <a:extLst>
                  <a:ext uri="{0D108BD9-81ED-4DB2-BD59-A6C34878D82A}">
                    <a16:rowId xmlns:a16="http://schemas.microsoft.com/office/drawing/2014/main" val="669636719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006D5127-0B00-4760-8FA5-67EB386091BA}"/>
              </a:ext>
            </a:extLst>
          </p:cNvPr>
          <p:cNvSpPr txBox="1"/>
          <p:nvPr/>
        </p:nvSpPr>
        <p:spPr>
          <a:xfrm>
            <a:off x="3945467" y="692955"/>
            <a:ext cx="4301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latin typeface="思源宋体 SemiBold" panose="02020600000000000000" pitchFamily="18" charset="-128"/>
                <a:ea typeface="思源宋体 SemiBold" panose="02020600000000000000" pitchFamily="18" charset="-128"/>
                <a:cs typeface="+mn-ea"/>
                <a:sym typeface="+mn-lt"/>
              </a:rPr>
              <a:t>表</a:t>
            </a:r>
            <a:r>
              <a:rPr lang="en-US" altLang="zh-CN" sz="2000" dirty="0">
                <a:latin typeface="思源宋体 SemiBold" panose="02020600000000000000" pitchFamily="18" charset="-128"/>
                <a:ea typeface="思源宋体 SemiBold" panose="02020600000000000000" pitchFamily="18" charset="-128"/>
                <a:cs typeface="+mn-ea"/>
                <a:sym typeface="+mn-lt"/>
              </a:rPr>
              <a:t>1. </a:t>
            </a:r>
            <a:r>
              <a:rPr lang="zh-CN" altLang="en-US" sz="2000" dirty="0">
                <a:latin typeface="思源宋体 SemiBold" panose="02020600000000000000" pitchFamily="18" charset="-128"/>
                <a:ea typeface="思源宋体 SemiBold" panose="02020600000000000000" pitchFamily="18" charset="-128"/>
                <a:cs typeface="+mn-ea"/>
              </a:rPr>
              <a:t>信号频率估计算法对比总表</a:t>
            </a:r>
          </a:p>
        </p:txBody>
      </p:sp>
    </p:spTree>
    <p:extLst>
      <p:ext uri="{BB962C8B-B14F-4D97-AF65-F5344CB8AC3E}">
        <p14:creationId xmlns:p14="http://schemas.microsoft.com/office/powerpoint/2010/main" val="4211370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>
            <a:extLst>
              <a:ext uri="{FF2B5EF4-FFF2-40B4-BE49-F238E27FC236}">
                <a16:creationId xmlns:a16="http://schemas.microsoft.com/office/drawing/2014/main" id="{EF04D66C-A49A-46EA-8BCC-EC593F7D038E}"/>
              </a:ext>
            </a:extLst>
          </p:cNvPr>
          <p:cNvGrpSpPr/>
          <p:nvPr/>
        </p:nvGrpSpPr>
        <p:grpSpPr>
          <a:xfrm>
            <a:off x="336001" y="164881"/>
            <a:ext cx="2349662" cy="400110"/>
            <a:chOff x="278704" y="213662"/>
            <a:chExt cx="2349662" cy="400110"/>
          </a:xfrm>
        </p:grpSpPr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66F92FAC-CA76-4DA9-A782-44320F1437AC}"/>
                </a:ext>
              </a:extLst>
            </p:cNvPr>
            <p:cNvGrpSpPr/>
            <p:nvPr/>
          </p:nvGrpSpPr>
          <p:grpSpPr>
            <a:xfrm>
              <a:off x="278704" y="226632"/>
              <a:ext cx="498678" cy="307617"/>
              <a:chOff x="2513903" y="1665965"/>
              <a:chExt cx="3370444" cy="2296436"/>
            </a:xfrm>
          </p:grpSpPr>
          <p:sp>
            <p:nvSpPr>
              <p:cNvPr id="36" name="等腰三角形 35">
                <a:extLst>
                  <a:ext uri="{FF2B5EF4-FFF2-40B4-BE49-F238E27FC236}">
                    <a16:creationId xmlns:a16="http://schemas.microsoft.com/office/drawing/2014/main" id="{544854B0-CE33-493F-9B9D-66D25D149F08}"/>
                  </a:ext>
                </a:extLst>
              </p:cNvPr>
              <p:cNvSpPr/>
              <p:nvPr/>
            </p:nvSpPr>
            <p:spPr>
              <a:xfrm>
                <a:off x="3255256" y="1665969"/>
                <a:ext cx="2629091" cy="2296432"/>
              </a:xfrm>
              <a:prstGeom prst="triangle">
                <a:avLst/>
              </a:prstGeom>
              <a:solidFill>
                <a:srgbClr val="82BCC7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等腰三角形 36">
                <a:extLst>
                  <a:ext uri="{FF2B5EF4-FFF2-40B4-BE49-F238E27FC236}">
                    <a16:creationId xmlns:a16="http://schemas.microsoft.com/office/drawing/2014/main" id="{0B9EEAE4-7A4D-47EA-9FFC-AC67E11689A0}"/>
                  </a:ext>
                </a:extLst>
              </p:cNvPr>
              <p:cNvSpPr/>
              <p:nvPr/>
            </p:nvSpPr>
            <p:spPr>
              <a:xfrm rot="10800000">
                <a:off x="2513903" y="1665965"/>
                <a:ext cx="1735287" cy="1515719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B53C2690-8D6B-40E6-A38E-F795E56F9CD7}"/>
                </a:ext>
              </a:extLst>
            </p:cNvPr>
            <p:cNvSpPr txBox="1"/>
            <p:nvPr/>
          </p:nvSpPr>
          <p:spPr>
            <a:xfrm>
              <a:off x="774838" y="213662"/>
              <a:ext cx="1853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思源宋体 CN Heavy" panose="02020900000000000000" pitchFamily="18" charset="-128"/>
                  <a:ea typeface="思源宋体 CN Heavy" panose="02020900000000000000" pitchFamily="18" charset="-128"/>
                  <a:cs typeface="+mn-ea"/>
                  <a:sym typeface="+mn-lt"/>
                </a:rPr>
                <a:t>研究内容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9848A325-28AB-414C-A542-0DFA7FCA4A58}"/>
              </a:ext>
            </a:extLst>
          </p:cNvPr>
          <p:cNvGrpSpPr/>
          <p:nvPr/>
        </p:nvGrpSpPr>
        <p:grpSpPr>
          <a:xfrm>
            <a:off x="1063558" y="1319719"/>
            <a:ext cx="10064886" cy="4218562"/>
            <a:chOff x="970428" y="1370530"/>
            <a:chExt cx="10120171" cy="3897356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17BE2307-8B06-4B8D-AF19-D9B533A6DD66}"/>
                </a:ext>
              </a:extLst>
            </p:cNvPr>
            <p:cNvGrpSpPr/>
            <p:nvPr/>
          </p:nvGrpSpPr>
          <p:grpSpPr>
            <a:xfrm>
              <a:off x="3887396" y="2416358"/>
              <a:ext cx="4307522" cy="2851528"/>
              <a:chOff x="3743691" y="2534380"/>
              <a:chExt cx="4777642" cy="3162742"/>
            </a:xfrm>
          </p:grpSpPr>
          <p:grpSp>
            <p:nvGrpSpPr>
              <p:cNvPr id="15" name="Group 6出自【趣你的PPT】(微信:qunideppt)：最优质的PPT资源库">
                <a:extLst>
                  <a:ext uri="{FF2B5EF4-FFF2-40B4-BE49-F238E27FC236}">
                    <a16:creationId xmlns:a16="http://schemas.microsoft.com/office/drawing/2014/main" id="{8FD55235-103C-43DF-87FF-93291A74B368}"/>
                  </a:ext>
                </a:extLst>
              </p:cNvPr>
              <p:cNvGrpSpPr/>
              <p:nvPr/>
            </p:nvGrpSpPr>
            <p:grpSpPr>
              <a:xfrm>
                <a:off x="5529759" y="3998686"/>
                <a:ext cx="1170122" cy="1698436"/>
                <a:chOff x="8591550" y="2065338"/>
                <a:chExt cx="474663" cy="688975"/>
              </a:xfrm>
              <a:solidFill>
                <a:schemeClr val="bg1"/>
              </a:solidFill>
            </p:grpSpPr>
            <p:sp>
              <p:nvSpPr>
                <p:cNvPr id="31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455F6B4D-18B9-48B4-AEE8-B67D87E985D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591550" y="2065338"/>
                  <a:ext cx="474663" cy="688975"/>
                </a:xfrm>
                <a:custGeom>
                  <a:avLst/>
                  <a:gdLst>
                    <a:gd name="T0" fmla="*/ 2887 w 11063"/>
                    <a:gd name="T1" fmla="*/ 9929 h 16058"/>
                    <a:gd name="T2" fmla="*/ 2451 w 11063"/>
                    <a:gd name="T3" fmla="*/ 9123 h 16058"/>
                    <a:gd name="T4" fmla="*/ 1855 w 11063"/>
                    <a:gd name="T5" fmla="*/ 8041 h 16058"/>
                    <a:gd name="T6" fmla="*/ 1427 w 11063"/>
                    <a:gd name="T7" fmla="*/ 7165 h 16058"/>
                    <a:gd name="T8" fmla="*/ 1122 w 11063"/>
                    <a:gd name="T9" fmla="*/ 6318 h 16058"/>
                    <a:gd name="T10" fmla="*/ 1006 w 11063"/>
                    <a:gd name="T11" fmla="*/ 5520 h 16058"/>
                    <a:gd name="T12" fmla="*/ 1362 w 11063"/>
                    <a:gd name="T13" fmla="*/ 3764 h 16058"/>
                    <a:gd name="T14" fmla="*/ 2332 w 11063"/>
                    <a:gd name="T15" fmla="*/ 2327 h 16058"/>
                    <a:gd name="T16" fmla="*/ 3771 w 11063"/>
                    <a:gd name="T17" fmla="*/ 1359 h 16058"/>
                    <a:gd name="T18" fmla="*/ 5532 w 11063"/>
                    <a:gd name="T19" fmla="*/ 1004 h 16058"/>
                    <a:gd name="T20" fmla="*/ 7292 w 11063"/>
                    <a:gd name="T21" fmla="*/ 1359 h 16058"/>
                    <a:gd name="T22" fmla="*/ 8731 w 11063"/>
                    <a:gd name="T23" fmla="*/ 2327 h 16058"/>
                    <a:gd name="T24" fmla="*/ 9701 w 11063"/>
                    <a:gd name="T25" fmla="*/ 3764 h 16058"/>
                    <a:gd name="T26" fmla="*/ 10057 w 11063"/>
                    <a:gd name="T27" fmla="*/ 5520 h 16058"/>
                    <a:gd name="T28" fmla="*/ 9941 w 11063"/>
                    <a:gd name="T29" fmla="*/ 6314 h 16058"/>
                    <a:gd name="T30" fmla="*/ 9636 w 11063"/>
                    <a:gd name="T31" fmla="*/ 7163 h 16058"/>
                    <a:gd name="T32" fmla="*/ 9207 w 11063"/>
                    <a:gd name="T33" fmla="*/ 8042 h 16058"/>
                    <a:gd name="T34" fmla="*/ 8612 w 11063"/>
                    <a:gd name="T35" fmla="*/ 9129 h 16058"/>
                    <a:gd name="T36" fmla="*/ 8179 w 11063"/>
                    <a:gd name="T37" fmla="*/ 9932 h 16058"/>
                    <a:gd name="T38" fmla="*/ 5484 w 11063"/>
                    <a:gd name="T39" fmla="*/ 15054 h 16058"/>
                    <a:gd name="T40" fmla="*/ 5160 w 11063"/>
                    <a:gd name="T41" fmla="*/ 15030 h 16058"/>
                    <a:gd name="T42" fmla="*/ 4907 w 11063"/>
                    <a:gd name="T43" fmla="*/ 14937 h 16058"/>
                    <a:gd name="T44" fmla="*/ 4698 w 11063"/>
                    <a:gd name="T45" fmla="*/ 14732 h 16058"/>
                    <a:gd name="T46" fmla="*/ 6658 w 11063"/>
                    <a:gd name="T47" fmla="*/ 14161 h 16058"/>
                    <a:gd name="T48" fmla="*/ 6436 w 11063"/>
                    <a:gd name="T49" fmla="*/ 14651 h 16058"/>
                    <a:gd name="T50" fmla="*/ 6202 w 11063"/>
                    <a:gd name="T51" fmla="*/ 14919 h 16058"/>
                    <a:gd name="T52" fmla="*/ 5915 w 11063"/>
                    <a:gd name="T53" fmla="*/ 15031 h 16058"/>
                    <a:gd name="T54" fmla="*/ 5532 w 11063"/>
                    <a:gd name="T55" fmla="*/ 15054 h 16058"/>
                    <a:gd name="T56" fmla="*/ 3763 w 11063"/>
                    <a:gd name="T57" fmla="*/ 12094 h 16058"/>
                    <a:gd name="T58" fmla="*/ 3603 w 11063"/>
                    <a:gd name="T59" fmla="*/ 11605 h 16058"/>
                    <a:gd name="T60" fmla="*/ 7351 w 11063"/>
                    <a:gd name="T61" fmla="*/ 11943 h 16058"/>
                    <a:gd name="T62" fmla="*/ 4290 w 11063"/>
                    <a:gd name="T63" fmla="*/ 13799 h 16058"/>
                    <a:gd name="T64" fmla="*/ 4145 w 11063"/>
                    <a:gd name="T65" fmla="*/ 13340 h 16058"/>
                    <a:gd name="T66" fmla="*/ 7149 w 11063"/>
                    <a:gd name="T67" fmla="*/ 12594 h 16058"/>
                    <a:gd name="T68" fmla="*/ 7016 w 11063"/>
                    <a:gd name="T69" fmla="*/ 13038 h 16058"/>
                    <a:gd name="T70" fmla="*/ 6835 w 11063"/>
                    <a:gd name="T71" fmla="*/ 13637 h 16058"/>
                    <a:gd name="T72" fmla="*/ 3630 w 11063"/>
                    <a:gd name="T73" fmla="*/ 335 h 16058"/>
                    <a:gd name="T74" fmla="*/ 1812 w 11063"/>
                    <a:gd name="T75" fmla="*/ 1434 h 16058"/>
                    <a:gd name="T76" fmla="*/ 545 w 11063"/>
                    <a:gd name="T77" fmla="*/ 3127 h 16058"/>
                    <a:gd name="T78" fmla="*/ 7 w 11063"/>
                    <a:gd name="T79" fmla="*/ 5236 h 16058"/>
                    <a:gd name="T80" fmla="*/ 234 w 11063"/>
                    <a:gd name="T81" fmla="*/ 6861 h 16058"/>
                    <a:gd name="T82" fmla="*/ 910 w 11063"/>
                    <a:gd name="T83" fmla="*/ 8405 h 16058"/>
                    <a:gd name="T84" fmla="*/ 1748 w 11063"/>
                    <a:gd name="T85" fmla="*/ 9927 h 16058"/>
                    <a:gd name="T86" fmla="*/ 2463 w 11063"/>
                    <a:gd name="T87" fmla="*/ 11392 h 16058"/>
                    <a:gd name="T88" fmla="*/ 3065 w 11063"/>
                    <a:gd name="T89" fmla="*/ 13245 h 16058"/>
                    <a:gd name="T90" fmla="*/ 3552 w 11063"/>
                    <a:gd name="T91" fmla="*/ 14718 h 16058"/>
                    <a:gd name="T92" fmla="*/ 4207 w 11063"/>
                    <a:gd name="T93" fmla="*/ 15672 h 16058"/>
                    <a:gd name="T94" fmla="*/ 5340 w 11063"/>
                    <a:gd name="T95" fmla="*/ 16053 h 16058"/>
                    <a:gd name="T96" fmla="*/ 6643 w 11063"/>
                    <a:gd name="T97" fmla="*/ 15823 h 16058"/>
                    <a:gd name="T98" fmla="*/ 7387 w 11063"/>
                    <a:gd name="T99" fmla="*/ 15011 h 16058"/>
                    <a:gd name="T100" fmla="*/ 7880 w 11063"/>
                    <a:gd name="T101" fmla="*/ 13666 h 16058"/>
                    <a:gd name="T102" fmla="*/ 8442 w 11063"/>
                    <a:gd name="T103" fmla="*/ 11841 h 16058"/>
                    <a:gd name="T104" fmla="*/ 9115 w 11063"/>
                    <a:gd name="T105" fmla="*/ 10307 h 16058"/>
                    <a:gd name="T106" fmla="*/ 9949 w 11063"/>
                    <a:gd name="T107" fmla="*/ 8788 h 16058"/>
                    <a:gd name="T108" fmla="*/ 10691 w 11063"/>
                    <a:gd name="T109" fmla="*/ 7241 h 16058"/>
                    <a:gd name="T110" fmla="*/ 11058 w 11063"/>
                    <a:gd name="T111" fmla="*/ 5709 h 16058"/>
                    <a:gd name="T112" fmla="*/ 10727 w 11063"/>
                    <a:gd name="T113" fmla="*/ 3622 h 16058"/>
                    <a:gd name="T114" fmla="*/ 9626 w 11063"/>
                    <a:gd name="T115" fmla="*/ 1809 h 16058"/>
                    <a:gd name="T116" fmla="*/ 7929 w 11063"/>
                    <a:gd name="T117" fmla="*/ 544 h 16058"/>
                    <a:gd name="T118" fmla="*/ 5816 w 11063"/>
                    <a:gd name="T119" fmla="*/ 7 h 160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11063" h="16058">
                      <a:moveTo>
                        <a:pt x="7881" y="10538"/>
                      </a:moveTo>
                      <a:lnTo>
                        <a:pt x="3187" y="10538"/>
                      </a:lnTo>
                      <a:lnTo>
                        <a:pt x="3140" y="10437"/>
                      </a:lnTo>
                      <a:lnTo>
                        <a:pt x="3092" y="10335"/>
                      </a:lnTo>
                      <a:lnTo>
                        <a:pt x="3041" y="10234"/>
                      </a:lnTo>
                      <a:lnTo>
                        <a:pt x="2991" y="10132"/>
                      </a:lnTo>
                      <a:lnTo>
                        <a:pt x="2940" y="10030"/>
                      </a:lnTo>
                      <a:lnTo>
                        <a:pt x="2887" y="9929"/>
                      </a:lnTo>
                      <a:lnTo>
                        <a:pt x="2835" y="9827"/>
                      </a:lnTo>
                      <a:lnTo>
                        <a:pt x="2781" y="9727"/>
                      </a:lnTo>
                      <a:lnTo>
                        <a:pt x="2728" y="9626"/>
                      </a:lnTo>
                      <a:lnTo>
                        <a:pt x="2672" y="9524"/>
                      </a:lnTo>
                      <a:lnTo>
                        <a:pt x="2618" y="9424"/>
                      </a:lnTo>
                      <a:lnTo>
                        <a:pt x="2563" y="9324"/>
                      </a:lnTo>
                      <a:lnTo>
                        <a:pt x="2507" y="9223"/>
                      </a:lnTo>
                      <a:lnTo>
                        <a:pt x="2451" y="9123"/>
                      </a:lnTo>
                      <a:lnTo>
                        <a:pt x="2396" y="9024"/>
                      </a:lnTo>
                      <a:lnTo>
                        <a:pt x="2340" y="8924"/>
                      </a:lnTo>
                      <a:lnTo>
                        <a:pt x="2217" y="8703"/>
                      </a:lnTo>
                      <a:lnTo>
                        <a:pt x="2094" y="8483"/>
                      </a:lnTo>
                      <a:lnTo>
                        <a:pt x="2034" y="8372"/>
                      </a:lnTo>
                      <a:lnTo>
                        <a:pt x="1973" y="8262"/>
                      </a:lnTo>
                      <a:lnTo>
                        <a:pt x="1914" y="8151"/>
                      </a:lnTo>
                      <a:lnTo>
                        <a:pt x="1855" y="8041"/>
                      </a:lnTo>
                      <a:lnTo>
                        <a:pt x="1796" y="7931"/>
                      </a:lnTo>
                      <a:lnTo>
                        <a:pt x="1740" y="7820"/>
                      </a:lnTo>
                      <a:lnTo>
                        <a:pt x="1684" y="7711"/>
                      </a:lnTo>
                      <a:lnTo>
                        <a:pt x="1629" y="7600"/>
                      </a:lnTo>
                      <a:lnTo>
                        <a:pt x="1576" y="7491"/>
                      </a:lnTo>
                      <a:lnTo>
                        <a:pt x="1525" y="7383"/>
                      </a:lnTo>
                      <a:lnTo>
                        <a:pt x="1475" y="7273"/>
                      </a:lnTo>
                      <a:lnTo>
                        <a:pt x="1427" y="7165"/>
                      </a:lnTo>
                      <a:lnTo>
                        <a:pt x="1381" y="7057"/>
                      </a:lnTo>
                      <a:lnTo>
                        <a:pt x="1337" y="6950"/>
                      </a:lnTo>
                      <a:lnTo>
                        <a:pt x="1294" y="6843"/>
                      </a:lnTo>
                      <a:lnTo>
                        <a:pt x="1255" y="6736"/>
                      </a:lnTo>
                      <a:lnTo>
                        <a:pt x="1218" y="6631"/>
                      </a:lnTo>
                      <a:lnTo>
                        <a:pt x="1183" y="6526"/>
                      </a:lnTo>
                      <a:lnTo>
                        <a:pt x="1151" y="6421"/>
                      </a:lnTo>
                      <a:lnTo>
                        <a:pt x="1122" y="6318"/>
                      </a:lnTo>
                      <a:lnTo>
                        <a:pt x="1095" y="6214"/>
                      </a:lnTo>
                      <a:lnTo>
                        <a:pt x="1072" y="6112"/>
                      </a:lnTo>
                      <a:lnTo>
                        <a:pt x="1053" y="6012"/>
                      </a:lnTo>
                      <a:lnTo>
                        <a:pt x="1036" y="5911"/>
                      </a:lnTo>
                      <a:lnTo>
                        <a:pt x="1023" y="5812"/>
                      </a:lnTo>
                      <a:lnTo>
                        <a:pt x="1014" y="5714"/>
                      </a:lnTo>
                      <a:lnTo>
                        <a:pt x="1008" y="5616"/>
                      </a:lnTo>
                      <a:lnTo>
                        <a:pt x="1006" y="5520"/>
                      </a:lnTo>
                      <a:lnTo>
                        <a:pt x="1012" y="5288"/>
                      </a:lnTo>
                      <a:lnTo>
                        <a:pt x="1029" y="5059"/>
                      </a:lnTo>
                      <a:lnTo>
                        <a:pt x="1058" y="4833"/>
                      </a:lnTo>
                      <a:lnTo>
                        <a:pt x="1098" y="4611"/>
                      </a:lnTo>
                      <a:lnTo>
                        <a:pt x="1149" y="4393"/>
                      </a:lnTo>
                      <a:lnTo>
                        <a:pt x="1210" y="4178"/>
                      </a:lnTo>
                      <a:lnTo>
                        <a:pt x="1280" y="3968"/>
                      </a:lnTo>
                      <a:lnTo>
                        <a:pt x="1362" y="3764"/>
                      </a:lnTo>
                      <a:lnTo>
                        <a:pt x="1452" y="3564"/>
                      </a:lnTo>
                      <a:lnTo>
                        <a:pt x="1553" y="3369"/>
                      </a:lnTo>
                      <a:lnTo>
                        <a:pt x="1661" y="3179"/>
                      </a:lnTo>
                      <a:lnTo>
                        <a:pt x="1779" y="2997"/>
                      </a:lnTo>
                      <a:lnTo>
                        <a:pt x="1906" y="2819"/>
                      </a:lnTo>
                      <a:lnTo>
                        <a:pt x="2041" y="2649"/>
                      </a:lnTo>
                      <a:lnTo>
                        <a:pt x="2182" y="2485"/>
                      </a:lnTo>
                      <a:lnTo>
                        <a:pt x="2332" y="2327"/>
                      </a:lnTo>
                      <a:lnTo>
                        <a:pt x="2490" y="2178"/>
                      </a:lnTo>
                      <a:lnTo>
                        <a:pt x="2654" y="2036"/>
                      </a:lnTo>
                      <a:lnTo>
                        <a:pt x="2825" y="1902"/>
                      </a:lnTo>
                      <a:lnTo>
                        <a:pt x="3003" y="1776"/>
                      </a:lnTo>
                      <a:lnTo>
                        <a:pt x="3186" y="1658"/>
                      </a:lnTo>
                      <a:lnTo>
                        <a:pt x="3376" y="1550"/>
                      </a:lnTo>
                      <a:lnTo>
                        <a:pt x="3571" y="1449"/>
                      </a:lnTo>
                      <a:lnTo>
                        <a:pt x="3771" y="1359"/>
                      </a:lnTo>
                      <a:lnTo>
                        <a:pt x="3977" y="1279"/>
                      </a:lnTo>
                      <a:lnTo>
                        <a:pt x="4187" y="1207"/>
                      </a:lnTo>
                      <a:lnTo>
                        <a:pt x="4402" y="1146"/>
                      </a:lnTo>
                      <a:lnTo>
                        <a:pt x="4620" y="1096"/>
                      </a:lnTo>
                      <a:lnTo>
                        <a:pt x="4843" y="1056"/>
                      </a:lnTo>
                      <a:lnTo>
                        <a:pt x="5069" y="1027"/>
                      </a:lnTo>
                      <a:lnTo>
                        <a:pt x="5299" y="1010"/>
                      </a:lnTo>
                      <a:lnTo>
                        <a:pt x="5532" y="1004"/>
                      </a:lnTo>
                      <a:lnTo>
                        <a:pt x="5764" y="1010"/>
                      </a:lnTo>
                      <a:lnTo>
                        <a:pt x="5993" y="1027"/>
                      </a:lnTo>
                      <a:lnTo>
                        <a:pt x="6219" y="1056"/>
                      </a:lnTo>
                      <a:lnTo>
                        <a:pt x="6443" y="1096"/>
                      </a:lnTo>
                      <a:lnTo>
                        <a:pt x="6661" y="1146"/>
                      </a:lnTo>
                      <a:lnTo>
                        <a:pt x="6876" y="1207"/>
                      </a:lnTo>
                      <a:lnTo>
                        <a:pt x="7086" y="1279"/>
                      </a:lnTo>
                      <a:lnTo>
                        <a:pt x="7292" y="1359"/>
                      </a:lnTo>
                      <a:lnTo>
                        <a:pt x="7492" y="1449"/>
                      </a:lnTo>
                      <a:lnTo>
                        <a:pt x="7687" y="1550"/>
                      </a:lnTo>
                      <a:lnTo>
                        <a:pt x="7877" y="1658"/>
                      </a:lnTo>
                      <a:lnTo>
                        <a:pt x="8060" y="1776"/>
                      </a:lnTo>
                      <a:lnTo>
                        <a:pt x="8238" y="1902"/>
                      </a:lnTo>
                      <a:lnTo>
                        <a:pt x="8409" y="2036"/>
                      </a:lnTo>
                      <a:lnTo>
                        <a:pt x="8573" y="2178"/>
                      </a:lnTo>
                      <a:lnTo>
                        <a:pt x="8731" y="2327"/>
                      </a:lnTo>
                      <a:lnTo>
                        <a:pt x="8881" y="2485"/>
                      </a:lnTo>
                      <a:lnTo>
                        <a:pt x="9022" y="2649"/>
                      </a:lnTo>
                      <a:lnTo>
                        <a:pt x="9157" y="2819"/>
                      </a:lnTo>
                      <a:lnTo>
                        <a:pt x="9283" y="2997"/>
                      </a:lnTo>
                      <a:lnTo>
                        <a:pt x="9402" y="3179"/>
                      </a:lnTo>
                      <a:lnTo>
                        <a:pt x="9510" y="3369"/>
                      </a:lnTo>
                      <a:lnTo>
                        <a:pt x="9611" y="3564"/>
                      </a:lnTo>
                      <a:lnTo>
                        <a:pt x="9701" y="3764"/>
                      </a:lnTo>
                      <a:lnTo>
                        <a:pt x="9783" y="3968"/>
                      </a:lnTo>
                      <a:lnTo>
                        <a:pt x="9853" y="4178"/>
                      </a:lnTo>
                      <a:lnTo>
                        <a:pt x="9914" y="4393"/>
                      </a:lnTo>
                      <a:lnTo>
                        <a:pt x="9965" y="4611"/>
                      </a:lnTo>
                      <a:lnTo>
                        <a:pt x="10005" y="4833"/>
                      </a:lnTo>
                      <a:lnTo>
                        <a:pt x="10034" y="5059"/>
                      </a:lnTo>
                      <a:lnTo>
                        <a:pt x="10051" y="5288"/>
                      </a:lnTo>
                      <a:lnTo>
                        <a:pt x="10057" y="5520"/>
                      </a:lnTo>
                      <a:lnTo>
                        <a:pt x="10055" y="5615"/>
                      </a:lnTo>
                      <a:lnTo>
                        <a:pt x="10049" y="5713"/>
                      </a:lnTo>
                      <a:lnTo>
                        <a:pt x="10040" y="5810"/>
                      </a:lnTo>
                      <a:lnTo>
                        <a:pt x="10027" y="5908"/>
                      </a:lnTo>
                      <a:lnTo>
                        <a:pt x="10010" y="6009"/>
                      </a:lnTo>
                      <a:lnTo>
                        <a:pt x="9990" y="6110"/>
                      </a:lnTo>
                      <a:lnTo>
                        <a:pt x="9967" y="6211"/>
                      </a:lnTo>
                      <a:lnTo>
                        <a:pt x="9941" y="6314"/>
                      </a:lnTo>
                      <a:lnTo>
                        <a:pt x="9911" y="6418"/>
                      </a:lnTo>
                      <a:lnTo>
                        <a:pt x="9880" y="6523"/>
                      </a:lnTo>
                      <a:lnTo>
                        <a:pt x="9845" y="6627"/>
                      </a:lnTo>
                      <a:lnTo>
                        <a:pt x="9808" y="6733"/>
                      </a:lnTo>
                      <a:lnTo>
                        <a:pt x="9769" y="6840"/>
                      </a:lnTo>
                      <a:lnTo>
                        <a:pt x="9726" y="6947"/>
                      </a:lnTo>
                      <a:lnTo>
                        <a:pt x="9682" y="7054"/>
                      </a:lnTo>
                      <a:lnTo>
                        <a:pt x="9636" y="7163"/>
                      </a:lnTo>
                      <a:lnTo>
                        <a:pt x="9588" y="7271"/>
                      </a:lnTo>
                      <a:lnTo>
                        <a:pt x="9538" y="7381"/>
                      </a:lnTo>
                      <a:lnTo>
                        <a:pt x="9486" y="7490"/>
                      </a:lnTo>
                      <a:lnTo>
                        <a:pt x="9433" y="7599"/>
                      </a:lnTo>
                      <a:lnTo>
                        <a:pt x="9378" y="7710"/>
                      </a:lnTo>
                      <a:lnTo>
                        <a:pt x="9323" y="7820"/>
                      </a:lnTo>
                      <a:lnTo>
                        <a:pt x="9266" y="7932"/>
                      </a:lnTo>
                      <a:lnTo>
                        <a:pt x="9207" y="8042"/>
                      </a:lnTo>
                      <a:lnTo>
                        <a:pt x="9149" y="8153"/>
                      </a:lnTo>
                      <a:lnTo>
                        <a:pt x="9089" y="8264"/>
                      </a:lnTo>
                      <a:lnTo>
                        <a:pt x="9028" y="8375"/>
                      </a:lnTo>
                      <a:lnTo>
                        <a:pt x="8968" y="8487"/>
                      </a:lnTo>
                      <a:lnTo>
                        <a:pt x="8845" y="8708"/>
                      </a:lnTo>
                      <a:lnTo>
                        <a:pt x="8722" y="8930"/>
                      </a:lnTo>
                      <a:lnTo>
                        <a:pt x="8667" y="9029"/>
                      </a:lnTo>
                      <a:lnTo>
                        <a:pt x="8612" y="9129"/>
                      </a:lnTo>
                      <a:lnTo>
                        <a:pt x="8557" y="9228"/>
                      </a:lnTo>
                      <a:lnTo>
                        <a:pt x="8501" y="9329"/>
                      </a:lnTo>
                      <a:lnTo>
                        <a:pt x="8447" y="9429"/>
                      </a:lnTo>
                      <a:lnTo>
                        <a:pt x="8392" y="9529"/>
                      </a:lnTo>
                      <a:lnTo>
                        <a:pt x="8338" y="9630"/>
                      </a:lnTo>
                      <a:lnTo>
                        <a:pt x="8284" y="9730"/>
                      </a:lnTo>
                      <a:lnTo>
                        <a:pt x="8231" y="9831"/>
                      </a:lnTo>
                      <a:lnTo>
                        <a:pt x="8179" y="9932"/>
                      </a:lnTo>
                      <a:lnTo>
                        <a:pt x="8127" y="10033"/>
                      </a:lnTo>
                      <a:lnTo>
                        <a:pt x="8076" y="10134"/>
                      </a:lnTo>
                      <a:lnTo>
                        <a:pt x="8026" y="10235"/>
                      </a:lnTo>
                      <a:lnTo>
                        <a:pt x="7976" y="10336"/>
                      </a:lnTo>
                      <a:lnTo>
                        <a:pt x="7928" y="10437"/>
                      </a:lnTo>
                      <a:lnTo>
                        <a:pt x="7881" y="10538"/>
                      </a:lnTo>
                      <a:close/>
                      <a:moveTo>
                        <a:pt x="5532" y="15054"/>
                      </a:moveTo>
                      <a:lnTo>
                        <a:pt x="5484" y="15054"/>
                      </a:lnTo>
                      <a:lnTo>
                        <a:pt x="5439" y="15053"/>
                      </a:lnTo>
                      <a:lnTo>
                        <a:pt x="5395" y="15052"/>
                      </a:lnTo>
                      <a:lnTo>
                        <a:pt x="5352" y="15050"/>
                      </a:lnTo>
                      <a:lnTo>
                        <a:pt x="5311" y="15048"/>
                      </a:lnTo>
                      <a:lnTo>
                        <a:pt x="5272" y="15045"/>
                      </a:lnTo>
                      <a:lnTo>
                        <a:pt x="5234" y="15041"/>
                      </a:lnTo>
                      <a:lnTo>
                        <a:pt x="5197" y="15036"/>
                      </a:lnTo>
                      <a:lnTo>
                        <a:pt x="5160" y="15030"/>
                      </a:lnTo>
                      <a:lnTo>
                        <a:pt x="5125" y="15023"/>
                      </a:lnTo>
                      <a:lnTo>
                        <a:pt x="5091" y="15015"/>
                      </a:lnTo>
                      <a:lnTo>
                        <a:pt x="5059" y="15006"/>
                      </a:lnTo>
                      <a:lnTo>
                        <a:pt x="5027" y="14995"/>
                      </a:lnTo>
                      <a:lnTo>
                        <a:pt x="4995" y="14983"/>
                      </a:lnTo>
                      <a:lnTo>
                        <a:pt x="4965" y="14969"/>
                      </a:lnTo>
                      <a:lnTo>
                        <a:pt x="4936" y="14954"/>
                      </a:lnTo>
                      <a:lnTo>
                        <a:pt x="4907" y="14937"/>
                      </a:lnTo>
                      <a:lnTo>
                        <a:pt x="4880" y="14919"/>
                      </a:lnTo>
                      <a:lnTo>
                        <a:pt x="4852" y="14898"/>
                      </a:lnTo>
                      <a:lnTo>
                        <a:pt x="4825" y="14876"/>
                      </a:lnTo>
                      <a:lnTo>
                        <a:pt x="4799" y="14852"/>
                      </a:lnTo>
                      <a:lnTo>
                        <a:pt x="4773" y="14825"/>
                      </a:lnTo>
                      <a:lnTo>
                        <a:pt x="4748" y="14796"/>
                      </a:lnTo>
                      <a:lnTo>
                        <a:pt x="4723" y="14765"/>
                      </a:lnTo>
                      <a:lnTo>
                        <a:pt x="4698" y="14732"/>
                      </a:lnTo>
                      <a:lnTo>
                        <a:pt x="4673" y="14696"/>
                      </a:lnTo>
                      <a:lnTo>
                        <a:pt x="4648" y="14658"/>
                      </a:lnTo>
                      <a:lnTo>
                        <a:pt x="4624" y="14618"/>
                      </a:lnTo>
                      <a:lnTo>
                        <a:pt x="4600" y="14574"/>
                      </a:lnTo>
                      <a:lnTo>
                        <a:pt x="4576" y="14527"/>
                      </a:lnTo>
                      <a:lnTo>
                        <a:pt x="4552" y="14479"/>
                      </a:lnTo>
                      <a:lnTo>
                        <a:pt x="4527" y="14427"/>
                      </a:lnTo>
                      <a:lnTo>
                        <a:pt x="6658" y="14161"/>
                      </a:lnTo>
                      <a:lnTo>
                        <a:pt x="6630" y="14236"/>
                      </a:lnTo>
                      <a:lnTo>
                        <a:pt x="6602" y="14308"/>
                      </a:lnTo>
                      <a:lnTo>
                        <a:pt x="6573" y="14375"/>
                      </a:lnTo>
                      <a:lnTo>
                        <a:pt x="6546" y="14438"/>
                      </a:lnTo>
                      <a:lnTo>
                        <a:pt x="6518" y="14496"/>
                      </a:lnTo>
                      <a:lnTo>
                        <a:pt x="6491" y="14552"/>
                      </a:lnTo>
                      <a:lnTo>
                        <a:pt x="6464" y="14603"/>
                      </a:lnTo>
                      <a:lnTo>
                        <a:pt x="6436" y="14651"/>
                      </a:lnTo>
                      <a:lnTo>
                        <a:pt x="6408" y="14695"/>
                      </a:lnTo>
                      <a:lnTo>
                        <a:pt x="6380" y="14736"/>
                      </a:lnTo>
                      <a:lnTo>
                        <a:pt x="6352" y="14773"/>
                      </a:lnTo>
                      <a:lnTo>
                        <a:pt x="6323" y="14808"/>
                      </a:lnTo>
                      <a:lnTo>
                        <a:pt x="6294" y="14841"/>
                      </a:lnTo>
                      <a:lnTo>
                        <a:pt x="6264" y="14869"/>
                      </a:lnTo>
                      <a:lnTo>
                        <a:pt x="6233" y="14895"/>
                      </a:lnTo>
                      <a:lnTo>
                        <a:pt x="6202" y="14919"/>
                      </a:lnTo>
                      <a:lnTo>
                        <a:pt x="6170" y="14940"/>
                      </a:lnTo>
                      <a:lnTo>
                        <a:pt x="6137" y="14959"/>
                      </a:lnTo>
                      <a:lnTo>
                        <a:pt x="6103" y="14976"/>
                      </a:lnTo>
                      <a:lnTo>
                        <a:pt x="6068" y="14990"/>
                      </a:lnTo>
                      <a:lnTo>
                        <a:pt x="6031" y="15003"/>
                      </a:lnTo>
                      <a:lnTo>
                        <a:pt x="5994" y="15014"/>
                      </a:lnTo>
                      <a:lnTo>
                        <a:pt x="5955" y="15023"/>
                      </a:lnTo>
                      <a:lnTo>
                        <a:pt x="5915" y="15031"/>
                      </a:lnTo>
                      <a:lnTo>
                        <a:pt x="5873" y="15038"/>
                      </a:lnTo>
                      <a:lnTo>
                        <a:pt x="5829" y="15043"/>
                      </a:lnTo>
                      <a:lnTo>
                        <a:pt x="5785" y="15047"/>
                      </a:lnTo>
                      <a:lnTo>
                        <a:pt x="5738" y="15050"/>
                      </a:lnTo>
                      <a:lnTo>
                        <a:pt x="5689" y="15052"/>
                      </a:lnTo>
                      <a:lnTo>
                        <a:pt x="5638" y="15053"/>
                      </a:lnTo>
                      <a:lnTo>
                        <a:pt x="5586" y="15054"/>
                      </a:lnTo>
                      <a:lnTo>
                        <a:pt x="5532" y="15054"/>
                      </a:lnTo>
                      <a:close/>
                      <a:moveTo>
                        <a:pt x="3890" y="12499"/>
                      </a:moveTo>
                      <a:lnTo>
                        <a:pt x="3873" y="12442"/>
                      </a:lnTo>
                      <a:lnTo>
                        <a:pt x="3855" y="12386"/>
                      </a:lnTo>
                      <a:lnTo>
                        <a:pt x="3838" y="12328"/>
                      </a:lnTo>
                      <a:lnTo>
                        <a:pt x="3820" y="12269"/>
                      </a:lnTo>
                      <a:lnTo>
                        <a:pt x="3802" y="12211"/>
                      </a:lnTo>
                      <a:lnTo>
                        <a:pt x="3783" y="12153"/>
                      </a:lnTo>
                      <a:lnTo>
                        <a:pt x="3763" y="12094"/>
                      </a:lnTo>
                      <a:lnTo>
                        <a:pt x="3744" y="12033"/>
                      </a:lnTo>
                      <a:lnTo>
                        <a:pt x="3725" y="11974"/>
                      </a:lnTo>
                      <a:lnTo>
                        <a:pt x="3705" y="11913"/>
                      </a:lnTo>
                      <a:lnTo>
                        <a:pt x="3685" y="11853"/>
                      </a:lnTo>
                      <a:lnTo>
                        <a:pt x="3665" y="11792"/>
                      </a:lnTo>
                      <a:lnTo>
                        <a:pt x="3645" y="11729"/>
                      </a:lnTo>
                      <a:lnTo>
                        <a:pt x="3624" y="11667"/>
                      </a:lnTo>
                      <a:lnTo>
                        <a:pt x="3603" y="11605"/>
                      </a:lnTo>
                      <a:lnTo>
                        <a:pt x="3581" y="11542"/>
                      </a:lnTo>
                      <a:lnTo>
                        <a:pt x="7487" y="11542"/>
                      </a:lnTo>
                      <a:lnTo>
                        <a:pt x="7464" y="11609"/>
                      </a:lnTo>
                      <a:lnTo>
                        <a:pt x="7440" y="11677"/>
                      </a:lnTo>
                      <a:lnTo>
                        <a:pt x="7417" y="11744"/>
                      </a:lnTo>
                      <a:lnTo>
                        <a:pt x="7395" y="11811"/>
                      </a:lnTo>
                      <a:lnTo>
                        <a:pt x="7373" y="11878"/>
                      </a:lnTo>
                      <a:lnTo>
                        <a:pt x="7351" y="11943"/>
                      </a:lnTo>
                      <a:lnTo>
                        <a:pt x="7330" y="12008"/>
                      </a:lnTo>
                      <a:lnTo>
                        <a:pt x="7309" y="12074"/>
                      </a:lnTo>
                      <a:lnTo>
                        <a:pt x="3890" y="12499"/>
                      </a:lnTo>
                      <a:close/>
                      <a:moveTo>
                        <a:pt x="6835" y="13637"/>
                      </a:moveTo>
                      <a:lnTo>
                        <a:pt x="4342" y="13948"/>
                      </a:lnTo>
                      <a:lnTo>
                        <a:pt x="4325" y="13899"/>
                      </a:lnTo>
                      <a:lnTo>
                        <a:pt x="4309" y="13850"/>
                      </a:lnTo>
                      <a:lnTo>
                        <a:pt x="4290" y="13799"/>
                      </a:lnTo>
                      <a:lnTo>
                        <a:pt x="4273" y="13747"/>
                      </a:lnTo>
                      <a:lnTo>
                        <a:pt x="4256" y="13693"/>
                      </a:lnTo>
                      <a:lnTo>
                        <a:pt x="4238" y="13638"/>
                      </a:lnTo>
                      <a:lnTo>
                        <a:pt x="4220" y="13582"/>
                      </a:lnTo>
                      <a:lnTo>
                        <a:pt x="4202" y="13524"/>
                      </a:lnTo>
                      <a:lnTo>
                        <a:pt x="4183" y="13465"/>
                      </a:lnTo>
                      <a:lnTo>
                        <a:pt x="4164" y="13403"/>
                      </a:lnTo>
                      <a:lnTo>
                        <a:pt x="4145" y="13340"/>
                      </a:lnTo>
                      <a:lnTo>
                        <a:pt x="4124" y="13276"/>
                      </a:lnTo>
                      <a:lnTo>
                        <a:pt x="4104" y="13210"/>
                      </a:lnTo>
                      <a:lnTo>
                        <a:pt x="4083" y="13141"/>
                      </a:lnTo>
                      <a:lnTo>
                        <a:pt x="4062" y="13070"/>
                      </a:lnTo>
                      <a:lnTo>
                        <a:pt x="4041" y="12998"/>
                      </a:lnTo>
                      <a:lnTo>
                        <a:pt x="4038" y="12990"/>
                      </a:lnTo>
                      <a:lnTo>
                        <a:pt x="4036" y="12983"/>
                      </a:lnTo>
                      <a:lnTo>
                        <a:pt x="7149" y="12594"/>
                      </a:lnTo>
                      <a:lnTo>
                        <a:pt x="7132" y="12651"/>
                      </a:lnTo>
                      <a:lnTo>
                        <a:pt x="7116" y="12707"/>
                      </a:lnTo>
                      <a:lnTo>
                        <a:pt x="7098" y="12763"/>
                      </a:lnTo>
                      <a:lnTo>
                        <a:pt x="7081" y="12819"/>
                      </a:lnTo>
                      <a:lnTo>
                        <a:pt x="7064" y="12876"/>
                      </a:lnTo>
                      <a:lnTo>
                        <a:pt x="7047" y="12931"/>
                      </a:lnTo>
                      <a:lnTo>
                        <a:pt x="7031" y="12985"/>
                      </a:lnTo>
                      <a:lnTo>
                        <a:pt x="7016" y="13038"/>
                      </a:lnTo>
                      <a:lnTo>
                        <a:pt x="6992" y="13121"/>
                      </a:lnTo>
                      <a:lnTo>
                        <a:pt x="6968" y="13202"/>
                      </a:lnTo>
                      <a:lnTo>
                        <a:pt x="6945" y="13280"/>
                      </a:lnTo>
                      <a:lnTo>
                        <a:pt x="6921" y="13355"/>
                      </a:lnTo>
                      <a:lnTo>
                        <a:pt x="6899" y="13429"/>
                      </a:lnTo>
                      <a:lnTo>
                        <a:pt x="6878" y="13500"/>
                      </a:lnTo>
                      <a:lnTo>
                        <a:pt x="6856" y="13570"/>
                      </a:lnTo>
                      <a:lnTo>
                        <a:pt x="6835" y="13637"/>
                      </a:lnTo>
                      <a:close/>
                      <a:moveTo>
                        <a:pt x="5532" y="0"/>
                      </a:moveTo>
                      <a:lnTo>
                        <a:pt x="5247" y="7"/>
                      </a:lnTo>
                      <a:lnTo>
                        <a:pt x="4966" y="28"/>
                      </a:lnTo>
                      <a:lnTo>
                        <a:pt x="4689" y="63"/>
                      </a:lnTo>
                      <a:lnTo>
                        <a:pt x="4417" y="112"/>
                      </a:lnTo>
                      <a:lnTo>
                        <a:pt x="4149" y="174"/>
                      </a:lnTo>
                      <a:lnTo>
                        <a:pt x="3886" y="248"/>
                      </a:lnTo>
                      <a:lnTo>
                        <a:pt x="3630" y="335"/>
                      </a:lnTo>
                      <a:lnTo>
                        <a:pt x="3378" y="434"/>
                      </a:lnTo>
                      <a:lnTo>
                        <a:pt x="3133" y="544"/>
                      </a:lnTo>
                      <a:lnTo>
                        <a:pt x="2894" y="666"/>
                      </a:lnTo>
                      <a:lnTo>
                        <a:pt x="2663" y="799"/>
                      </a:lnTo>
                      <a:lnTo>
                        <a:pt x="2439" y="942"/>
                      </a:lnTo>
                      <a:lnTo>
                        <a:pt x="2222" y="1097"/>
                      </a:lnTo>
                      <a:lnTo>
                        <a:pt x="2013" y="1261"/>
                      </a:lnTo>
                      <a:lnTo>
                        <a:pt x="1812" y="1434"/>
                      </a:lnTo>
                      <a:lnTo>
                        <a:pt x="1620" y="1617"/>
                      </a:lnTo>
                      <a:lnTo>
                        <a:pt x="1437" y="1809"/>
                      </a:lnTo>
                      <a:lnTo>
                        <a:pt x="1263" y="2009"/>
                      </a:lnTo>
                      <a:lnTo>
                        <a:pt x="1099" y="2217"/>
                      </a:lnTo>
                      <a:lnTo>
                        <a:pt x="944" y="2434"/>
                      </a:lnTo>
                      <a:lnTo>
                        <a:pt x="801" y="2658"/>
                      </a:lnTo>
                      <a:lnTo>
                        <a:pt x="668" y="2888"/>
                      </a:lnTo>
                      <a:lnTo>
                        <a:pt x="545" y="3127"/>
                      </a:lnTo>
                      <a:lnTo>
                        <a:pt x="434" y="3371"/>
                      </a:lnTo>
                      <a:lnTo>
                        <a:pt x="336" y="3622"/>
                      </a:lnTo>
                      <a:lnTo>
                        <a:pt x="248" y="3879"/>
                      </a:lnTo>
                      <a:lnTo>
                        <a:pt x="174" y="4141"/>
                      </a:lnTo>
                      <a:lnTo>
                        <a:pt x="113" y="4408"/>
                      </a:lnTo>
                      <a:lnTo>
                        <a:pt x="63" y="4679"/>
                      </a:lnTo>
                      <a:lnTo>
                        <a:pt x="28" y="4956"/>
                      </a:lnTo>
                      <a:lnTo>
                        <a:pt x="7" y="5236"/>
                      </a:lnTo>
                      <a:lnTo>
                        <a:pt x="0" y="5520"/>
                      </a:lnTo>
                      <a:lnTo>
                        <a:pt x="5" y="5710"/>
                      </a:lnTo>
                      <a:lnTo>
                        <a:pt x="21" y="5900"/>
                      </a:lnTo>
                      <a:lnTo>
                        <a:pt x="46" y="6092"/>
                      </a:lnTo>
                      <a:lnTo>
                        <a:pt x="81" y="6284"/>
                      </a:lnTo>
                      <a:lnTo>
                        <a:pt x="125" y="6475"/>
                      </a:lnTo>
                      <a:lnTo>
                        <a:pt x="176" y="6668"/>
                      </a:lnTo>
                      <a:lnTo>
                        <a:pt x="234" y="6861"/>
                      </a:lnTo>
                      <a:lnTo>
                        <a:pt x="301" y="7053"/>
                      </a:lnTo>
                      <a:lnTo>
                        <a:pt x="373" y="7247"/>
                      </a:lnTo>
                      <a:lnTo>
                        <a:pt x="451" y="7440"/>
                      </a:lnTo>
                      <a:lnTo>
                        <a:pt x="534" y="7634"/>
                      </a:lnTo>
                      <a:lnTo>
                        <a:pt x="623" y="7826"/>
                      </a:lnTo>
                      <a:lnTo>
                        <a:pt x="715" y="8020"/>
                      </a:lnTo>
                      <a:lnTo>
                        <a:pt x="811" y="8213"/>
                      </a:lnTo>
                      <a:lnTo>
                        <a:pt x="910" y="8405"/>
                      </a:lnTo>
                      <a:lnTo>
                        <a:pt x="1012" y="8597"/>
                      </a:lnTo>
                      <a:lnTo>
                        <a:pt x="1115" y="8789"/>
                      </a:lnTo>
                      <a:lnTo>
                        <a:pt x="1221" y="8980"/>
                      </a:lnTo>
                      <a:lnTo>
                        <a:pt x="1327" y="9171"/>
                      </a:lnTo>
                      <a:lnTo>
                        <a:pt x="1433" y="9361"/>
                      </a:lnTo>
                      <a:lnTo>
                        <a:pt x="1539" y="9550"/>
                      </a:lnTo>
                      <a:lnTo>
                        <a:pt x="1644" y="9739"/>
                      </a:lnTo>
                      <a:lnTo>
                        <a:pt x="1748" y="9927"/>
                      </a:lnTo>
                      <a:lnTo>
                        <a:pt x="1850" y="10115"/>
                      </a:lnTo>
                      <a:lnTo>
                        <a:pt x="1949" y="10300"/>
                      </a:lnTo>
                      <a:lnTo>
                        <a:pt x="2046" y="10485"/>
                      </a:lnTo>
                      <a:lnTo>
                        <a:pt x="2138" y="10670"/>
                      </a:lnTo>
                      <a:lnTo>
                        <a:pt x="2228" y="10852"/>
                      </a:lnTo>
                      <a:lnTo>
                        <a:pt x="2311" y="11033"/>
                      </a:lnTo>
                      <a:lnTo>
                        <a:pt x="2391" y="11214"/>
                      </a:lnTo>
                      <a:lnTo>
                        <a:pt x="2463" y="11392"/>
                      </a:lnTo>
                      <a:lnTo>
                        <a:pt x="2529" y="11569"/>
                      </a:lnTo>
                      <a:lnTo>
                        <a:pt x="2621" y="11829"/>
                      </a:lnTo>
                      <a:lnTo>
                        <a:pt x="2706" y="12083"/>
                      </a:lnTo>
                      <a:lnTo>
                        <a:pt x="2787" y="12329"/>
                      </a:lnTo>
                      <a:lnTo>
                        <a:pt x="2861" y="12568"/>
                      </a:lnTo>
                      <a:lnTo>
                        <a:pt x="2933" y="12801"/>
                      </a:lnTo>
                      <a:lnTo>
                        <a:pt x="3000" y="13026"/>
                      </a:lnTo>
                      <a:lnTo>
                        <a:pt x="3065" y="13245"/>
                      </a:lnTo>
                      <a:lnTo>
                        <a:pt x="3128" y="13456"/>
                      </a:lnTo>
                      <a:lnTo>
                        <a:pt x="3188" y="13658"/>
                      </a:lnTo>
                      <a:lnTo>
                        <a:pt x="3248" y="13855"/>
                      </a:lnTo>
                      <a:lnTo>
                        <a:pt x="3308" y="14043"/>
                      </a:lnTo>
                      <a:lnTo>
                        <a:pt x="3367" y="14223"/>
                      </a:lnTo>
                      <a:lnTo>
                        <a:pt x="3428" y="14396"/>
                      </a:lnTo>
                      <a:lnTo>
                        <a:pt x="3489" y="14562"/>
                      </a:lnTo>
                      <a:lnTo>
                        <a:pt x="3552" y="14718"/>
                      </a:lnTo>
                      <a:lnTo>
                        <a:pt x="3619" y="14867"/>
                      </a:lnTo>
                      <a:lnTo>
                        <a:pt x="3688" y="15007"/>
                      </a:lnTo>
                      <a:lnTo>
                        <a:pt x="3761" y="15140"/>
                      </a:lnTo>
                      <a:lnTo>
                        <a:pt x="3839" y="15263"/>
                      </a:lnTo>
                      <a:lnTo>
                        <a:pt x="3922" y="15379"/>
                      </a:lnTo>
                      <a:lnTo>
                        <a:pt x="4011" y="15485"/>
                      </a:lnTo>
                      <a:lnTo>
                        <a:pt x="4105" y="15582"/>
                      </a:lnTo>
                      <a:lnTo>
                        <a:pt x="4207" y="15672"/>
                      </a:lnTo>
                      <a:lnTo>
                        <a:pt x="4316" y="15752"/>
                      </a:lnTo>
                      <a:lnTo>
                        <a:pt x="4433" y="15822"/>
                      </a:lnTo>
                      <a:lnTo>
                        <a:pt x="4559" y="15884"/>
                      </a:lnTo>
                      <a:lnTo>
                        <a:pt x="4694" y="15937"/>
                      </a:lnTo>
                      <a:lnTo>
                        <a:pt x="4840" y="15981"/>
                      </a:lnTo>
                      <a:lnTo>
                        <a:pt x="4995" y="16014"/>
                      </a:lnTo>
                      <a:lnTo>
                        <a:pt x="5161" y="16038"/>
                      </a:lnTo>
                      <a:lnTo>
                        <a:pt x="5340" y="16053"/>
                      </a:lnTo>
                      <a:lnTo>
                        <a:pt x="5532" y="16058"/>
                      </a:lnTo>
                      <a:lnTo>
                        <a:pt x="5726" y="16053"/>
                      </a:lnTo>
                      <a:lnTo>
                        <a:pt x="5907" y="16039"/>
                      </a:lnTo>
                      <a:lnTo>
                        <a:pt x="6076" y="16014"/>
                      </a:lnTo>
                      <a:lnTo>
                        <a:pt x="6232" y="15981"/>
                      </a:lnTo>
                      <a:lnTo>
                        <a:pt x="6379" y="15938"/>
                      </a:lnTo>
                      <a:lnTo>
                        <a:pt x="6516" y="15885"/>
                      </a:lnTo>
                      <a:lnTo>
                        <a:pt x="6643" y="15823"/>
                      </a:lnTo>
                      <a:lnTo>
                        <a:pt x="6760" y="15753"/>
                      </a:lnTo>
                      <a:lnTo>
                        <a:pt x="6870" y="15673"/>
                      </a:lnTo>
                      <a:lnTo>
                        <a:pt x="6972" y="15584"/>
                      </a:lnTo>
                      <a:lnTo>
                        <a:pt x="7066" y="15487"/>
                      </a:lnTo>
                      <a:lnTo>
                        <a:pt x="7155" y="15381"/>
                      </a:lnTo>
                      <a:lnTo>
                        <a:pt x="7237" y="15266"/>
                      </a:lnTo>
                      <a:lnTo>
                        <a:pt x="7315" y="15143"/>
                      </a:lnTo>
                      <a:lnTo>
                        <a:pt x="7387" y="15011"/>
                      </a:lnTo>
                      <a:lnTo>
                        <a:pt x="7455" y="14871"/>
                      </a:lnTo>
                      <a:lnTo>
                        <a:pt x="7521" y="14723"/>
                      </a:lnTo>
                      <a:lnTo>
                        <a:pt x="7584" y="14567"/>
                      </a:lnTo>
                      <a:lnTo>
                        <a:pt x="7645" y="14402"/>
                      </a:lnTo>
                      <a:lnTo>
                        <a:pt x="7704" y="14229"/>
                      </a:lnTo>
                      <a:lnTo>
                        <a:pt x="7762" y="14050"/>
                      </a:lnTo>
                      <a:lnTo>
                        <a:pt x="7821" y="13862"/>
                      </a:lnTo>
                      <a:lnTo>
                        <a:pt x="7880" y="13666"/>
                      </a:lnTo>
                      <a:lnTo>
                        <a:pt x="7939" y="13464"/>
                      </a:lnTo>
                      <a:lnTo>
                        <a:pt x="8002" y="13253"/>
                      </a:lnTo>
                      <a:lnTo>
                        <a:pt x="8065" y="13035"/>
                      </a:lnTo>
                      <a:lnTo>
                        <a:pt x="8132" y="12810"/>
                      </a:lnTo>
                      <a:lnTo>
                        <a:pt x="8203" y="12578"/>
                      </a:lnTo>
                      <a:lnTo>
                        <a:pt x="8277" y="12340"/>
                      </a:lnTo>
                      <a:lnTo>
                        <a:pt x="8357" y="12094"/>
                      </a:lnTo>
                      <a:lnTo>
                        <a:pt x="8442" y="11841"/>
                      </a:lnTo>
                      <a:lnTo>
                        <a:pt x="8534" y="11581"/>
                      </a:lnTo>
                      <a:lnTo>
                        <a:pt x="8600" y="11403"/>
                      </a:lnTo>
                      <a:lnTo>
                        <a:pt x="8673" y="11224"/>
                      </a:lnTo>
                      <a:lnTo>
                        <a:pt x="8752" y="11043"/>
                      </a:lnTo>
                      <a:lnTo>
                        <a:pt x="8836" y="10861"/>
                      </a:lnTo>
                      <a:lnTo>
                        <a:pt x="8926" y="10678"/>
                      </a:lnTo>
                      <a:lnTo>
                        <a:pt x="9018" y="10493"/>
                      </a:lnTo>
                      <a:lnTo>
                        <a:pt x="9115" y="10307"/>
                      </a:lnTo>
                      <a:lnTo>
                        <a:pt x="9214" y="10121"/>
                      </a:lnTo>
                      <a:lnTo>
                        <a:pt x="9316" y="9932"/>
                      </a:lnTo>
                      <a:lnTo>
                        <a:pt x="9421" y="9743"/>
                      </a:lnTo>
                      <a:lnTo>
                        <a:pt x="9525" y="9554"/>
                      </a:lnTo>
                      <a:lnTo>
                        <a:pt x="9632" y="9363"/>
                      </a:lnTo>
                      <a:lnTo>
                        <a:pt x="9737" y="9172"/>
                      </a:lnTo>
                      <a:lnTo>
                        <a:pt x="9844" y="8980"/>
                      </a:lnTo>
                      <a:lnTo>
                        <a:pt x="9949" y="8788"/>
                      </a:lnTo>
                      <a:lnTo>
                        <a:pt x="10052" y="8596"/>
                      </a:lnTo>
                      <a:lnTo>
                        <a:pt x="10154" y="8402"/>
                      </a:lnTo>
                      <a:lnTo>
                        <a:pt x="10253" y="8210"/>
                      </a:lnTo>
                      <a:lnTo>
                        <a:pt x="10349" y="8016"/>
                      </a:lnTo>
                      <a:lnTo>
                        <a:pt x="10441" y="7822"/>
                      </a:lnTo>
                      <a:lnTo>
                        <a:pt x="10529" y="7629"/>
                      </a:lnTo>
                      <a:lnTo>
                        <a:pt x="10612" y="7435"/>
                      </a:lnTo>
                      <a:lnTo>
                        <a:pt x="10691" y="7241"/>
                      </a:lnTo>
                      <a:lnTo>
                        <a:pt x="10763" y="7048"/>
                      </a:lnTo>
                      <a:lnTo>
                        <a:pt x="10829" y="6856"/>
                      </a:lnTo>
                      <a:lnTo>
                        <a:pt x="10888" y="6663"/>
                      </a:lnTo>
                      <a:lnTo>
                        <a:pt x="10939" y="6470"/>
                      </a:lnTo>
                      <a:lnTo>
                        <a:pt x="10983" y="6280"/>
                      </a:lnTo>
                      <a:lnTo>
                        <a:pt x="11017" y="6088"/>
                      </a:lnTo>
                      <a:lnTo>
                        <a:pt x="11042" y="5898"/>
                      </a:lnTo>
                      <a:lnTo>
                        <a:pt x="11058" y="5709"/>
                      </a:lnTo>
                      <a:lnTo>
                        <a:pt x="11063" y="5520"/>
                      </a:lnTo>
                      <a:lnTo>
                        <a:pt x="11056" y="5236"/>
                      </a:lnTo>
                      <a:lnTo>
                        <a:pt x="11035" y="4956"/>
                      </a:lnTo>
                      <a:lnTo>
                        <a:pt x="11000" y="4679"/>
                      </a:lnTo>
                      <a:lnTo>
                        <a:pt x="10950" y="4408"/>
                      </a:lnTo>
                      <a:lnTo>
                        <a:pt x="10889" y="4141"/>
                      </a:lnTo>
                      <a:lnTo>
                        <a:pt x="10815" y="3879"/>
                      </a:lnTo>
                      <a:lnTo>
                        <a:pt x="10727" y="3622"/>
                      </a:lnTo>
                      <a:lnTo>
                        <a:pt x="10629" y="3371"/>
                      </a:lnTo>
                      <a:lnTo>
                        <a:pt x="10518" y="3127"/>
                      </a:lnTo>
                      <a:lnTo>
                        <a:pt x="10395" y="2888"/>
                      </a:lnTo>
                      <a:lnTo>
                        <a:pt x="10262" y="2658"/>
                      </a:lnTo>
                      <a:lnTo>
                        <a:pt x="10119" y="2434"/>
                      </a:lnTo>
                      <a:lnTo>
                        <a:pt x="9964" y="2217"/>
                      </a:lnTo>
                      <a:lnTo>
                        <a:pt x="9800" y="2009"/>
                      </a:lnTo>
                      <a:lnTo>
                        <a:pt x="9626" y="1809"/>
                      </a:lnTo>
                      <a:lnTo>
                        <a:pt x="9443" y="1617"/>
                      </a:lnTo>
                      <a:lnTo>
                        <a:pt x="9251" y="1434"/>
                      </a:lnTo>
                      <a:lnTo>
                        <a:pt x="9050" y="1261"/>
                      </a:lnTo>
                      <a:lnTo>
                        <a:pt x="8841" y="1097"/>
                      </a:lnTo>
                      <a:lnTo>
                        <a:pt x="8624" y="942"/>
                      </a:lnTo>
                      <a:lnTo>
                        <a:pt x="8400" y="799"/>
                      </a:lnTo>
                      <a:lnTo>
                        <a:pt x="8169" y="666"/>
                      </a:lnTo>
                      <a:lnTo>
                        <a:pt x="7929" y="544"/>
                      </a:lnTo>
                      <a:lnTo>
                        <a:pt x="7685" y="434"/>
                      </a:lnTo>
                      <a:lnTo>
                        <a:pt x="7433" y="335"/>
                      </a:lnTo>
                      <a:lnTo>
                        <a:pt x="7176" y="248"/>
                      </a:lnTo>
                      <a:lnTo>
                        <a:pt x="6913" y="174"/>
                      </a:lnTo>
                      <a:lnTo>
                        <a:pt x="6646" y="112"/>
                      </a:lnTo>
                      <a:lnTo>
                        <a:pt x="6374" y="63"/>
                      </a:lnTo>
                      <a:lnTo>
                        <a:pt x="6097" y="28"/>
                      </a:lnTo>
                      <a:lnTo>
                        <a:pt x="5816" y="7"/>
                      </a:lnTo>
                      <a:lnTo>
                        <a:pt x="5532" y="0"/>
                      </a:lnTo>
                      <a:close/>
                    </a:path>
                  </a:pathLst>
                </a:custGeom>
                <a:solidFill>
                  <a:srgbClr val="52A2B2"/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 sz="1600" kern="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678E1744-F92D-4586-BF6F-D57E4EEE5BA6}"/>
                    </a:ext>
                  </a:extLst>
                </p:cNvPr>
                <p:cNvSpPr/>
                <p:nvPr/>
              </p:nvSpPr>
              <p:spPr bwMode="auto">
                <a:xfrm>
                  <a:off x="8699500" y="2173288"/>
                  <a:ext cx="139700" cy="139700"/>
                </a:xfrm>
                <a:custGeom>
                  <a:avLst/>
                  <a:gdLst>
                    <a:gd name="T0" fmla="*/ 2559 w 3269"/>
                    <a:gd name="T1" fmla="*/ 35 h 3262"/>
                    <a:gd name="T2" fmla="*/ 1981 w 3269"/>
                    <a:gd name="T3" fmla="*/ 183 h 3262"/>
                    <a:gd name="T4" fmla="*/ 1455 w 3269"/>
                    <a:gd name="T5" fmla="*/ 437 h 3262"/>
                    <a:gd name="T6" fmla="*/ 990 w 3269"/>
                    <a:gd name="T7" fmla="*/ 783 h 3262"/>
                    <a:gd name="T8" fmla="*/ 601 w 3269"/>
                    <a:gd name="T9" fmla="*/ 1210 h 3262"/>
                    <a:gd name="T10" fmla="*/ 298 w 3269"/>
                    <a:gd name="T11" fmla="*/ 1706 h 3262"/>
                    <a:gd name="T12" fmla="*/ 96 w 3269"/>
                    <a:gd name="T13" fmla="*/ 2259 h 3262"/>
                    <a:gd name="T14" fmla="*/ 4 w 3269"/>
                    <a:gd name="T15" fmla="*/ 2856 h 3262"/>
                    <a:gd name="T16" fmla="*/ 3 w 3269"/>
                    <a:gd name="T17" fmla="*/ 3049 h 3262"/>
                    <a:gd name="T18" fmla="*/ 15 w 3269"/>
                    <a:gd name="T19" fmla="*/ 3097 h 3262"/>
                    <a:gd name="T20" fmla="*/ 37 w 3269"/>
                    <a:gd name="T21" fmla="*/ 3141 h 3262"/>
                    <a:gd name="T22" fmla="*/ 66 w 3269"/>
                    <a:gd name="T23" fmla="*/ 3180 h 3262"/>
                    <a:gd name="T24" fmla="*/ 101 w 3269"/>
                    <a:gd name="T25" fmla="*/ 3212 h 3262"/>
                    <a:gd name="T26" fmla="*/ 143 w 3269"/>
                    <a:gd name="T27" fmla="*/ 3237 h 3262"/>
                    <a:gd name="T28" fmla="*/ 189 w 3269"/>
                    <a:gd name="T29" fmla="*/ 3254 h 3262"/>
                    <a:gd name="T30" fmla="*/ 239 w 3269"/>
                    <a:gd name="T31" fmla="*/ 3262 h 3262"/>
                    <a:gd name="T32" fmla="*/ 290 w 3269"/>
                    <a:gd name="T33" fmla="*/ 3259 h 3262"/>
                    <a:gd name="T34" fmla="*/ 338 w 3269"/>
                    <a:gd name="T35" fmla="*/ 3247 h 3262"/>
                    <a:gd name="T36" fmla="*/ 382 w 3269"/>
                    <a:gd name="T37" fmla="*/ 3226 h 3262"/>
                    <a:gd name="T38" fmla="*/ 421 w 3269"/>
                    <a:gd name="T39" fmla="*/ 3197 h 3262"/>
                    <a:gd name="T40" fmla="*/ 453 w 3269"/>
                    <a:gd name="T41" fmla="*/ 3161 h 3262"/>
                    <a:gd name="T42" fmla="*/ 478 w 3269"/>
                    <a:gd name="T43" fmla="*/ 3119 h 3262"/>
                    <a:gd name="T44" fmla="*/ 495 w 3269"/>
                    <a:gd name="T45" fmla="*/ 3073 h 3262"/>
                    <a:gd name="T46" fmla="*/ 503 w 3269"/>
                    <a:gd name="T47" fmla="*/ 3024 h 3262"/>
                    <a:gd name="T48" fmla="*/ 532 w 3269"/>
                    <a:gd name="T49" fmla="*/ 2630 h 3262"/>
                    <a:gd name="T50" fmla="*/ 656 w 3269"/>
                    <a:gd name="T51" fmla="*/ 2149 h 3262"/>
                    <a:gd name="T52" fmla="*/ 867 w 3269"/>
                    <a:gd name="T53" fmla="*/ 1711 h 3262"/>
                    <a:gd name="T54" fmla="*/ 1157 w 3269"/>
                    <a:gd name="T55" fmla="*/ 1325 h 3262"/>
                    <a:gd name="T56" fmla="*/ 1514 w 3269"/>
                    <a:gd name="T57" fmla="*/ 1001 h 3262"/>
                    <a:gd name="T58" fmla="*/ 1928 w 3269"/>
                    <a:gd name="T59" fmla="*/ 750 h 3262"/>
                    <a:gd name="T60" fmla="*/ 2390 w 3269"/>
                    <a:gd name="T61" fmla="*/ 581 h 3262"/>
                    <a:gd name="T62" fmla="*/ 2889 w 3269"/>
                    <a:gd name="T63" fmla="*/ 505 h 3262"/>
                    <a:gd name="T64" fmla="*/ 3056 w 3269"/>
                    <a:gd name="T65" fmla="*/ 499 h 3262"/>
                    <a:gd name="T66" fmla="*/ 3104 w 3269"/>
                    <a:gd name="T67" fmla="*/ 487 h 3262"/>
                    <a:gd name="T68" fmla="*/ 3148 w 3269"/>
                    <a:gd name="T69" fmla="*/ 466 h 3262"/>
                    <a:gd name="T70" fmla="*/ 3186 w 3269"/>
                    <a:gd name="T71" fmla="*/ 437 h 3262"/>
                    <a:gd name="T72" fmla="*/ 3219 w 3269"/>
                    <a:gd name="T73" fmla="*/ 402 h 3262"/>
                    <a:gd name="T74" fmla="*/ 3244 w 3269"/>
                    <a:gd name="T75" fmla="*/ 359 h 3262"/>
                    <a:gd name="T76" fmla="*/ 3261 w 3269"/>
                    <a:gd name="T77" fmla="*/ 314 h 3262"/>
                    <a:gd name="T78" fmla="*/ 3269 w 3269"/>
                    <a:gd name="T79" fmla="*/ 264 h 3262"/>
                    <a:gd name="T80" fmla="*/ 3266 w 3269"/>
                    <a:gd name="T81" fmla="*/ 213 h 3262"/>
                    <a:gd name="T82" fmla="*/ 3254 w 3269"/>
                    <a:gd name="T83" fmla="*/ 165 h 3262"/>
                    <a:gd name="T84" fmla="*/ 3233 w 3269"/>
                    <a:gd name="T85" fmla="*/ 120 h 3262"/>
                    <a:gd name="T86" fmla="*/ 3204 w 3269"/>
                    <a:gd name="T87" fmla="*/ 82 h 3262"/>
                    <a:gd name="T88" fmla="*/ 3168 w 3269"/>
                    <a:gd name="T89" fmla="*/ 50 h 3262"/>
                    <a:gd name="T90" fmla="*/ 3126 w 3269"/>
                    <a:gd name="T91" fmla="*/ 25 h 3262"/>
                    <a:gd name="T92" fmla="*/ 3080 w 3269"/>
                    <a:gd name="T93" fmla="*/ 8 h 3262"/>
                    <a:gd name="T94" fmla="*/ 3031 w 3269"/>
                    <a:gd name="T95" fmla="*/ 0 h 3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269" h="3262">
                      <a:moveTo>
                        <a:pt x="3018" y="0"/>
                      </a:moveTo>
                      <a:lnTo>
                        <a:pt x="2863" y="4"/>
                      </a:lnTo>
                      <a:lnTo>
                        <a:pt x="2710" y="15"/>
                      </a:lnTo>
                      <a:lnTo>
                        <a:pt x="2559" y="35"/>
                      </a:lnTo>
                      <a:lnTo>
                        <a:pt x="2410" y="61"/>
                      </a:lnTo>
                      <a:lnTo>
                        <a:pt x="2264" y="95"/>
                      </a:lnTo>
                      <a:lnTo>
                        <a:pt x="2121" y="136"/>
                      </a:lnTo>
                      <a:lnTo>
                        <a:pt x="1981" y="183"/>
                      </a:lnTo>
                      <a:lnTo>
                        <a:pt x="1844" y="237"/>
                      </a:lnTo>
                      <a:lnTo>
                        <a:pt x="1710" y="297"/>
                      </a:lnTo>
                      <a:lnTo>
                        <a:pt x="1580" y="364"/>
                      </a:lnTo>
                      <a:lnTo>
                        <a:pt x="1455" y="437"/>
                      </a:lnTo>
                      <a:lnTo>
                        <a:pt x="1332" y="515"/>
                      </a:lnTo>
                      <a:lnTo>
                        <a:pt x="1213" y="599"/>
                      </a:lnTo>
                      <a:lnTo>
                        <a:pt x="1100" y="689"/>
                      </a:lnTo>
                      <a:lnTo>
                        <a:pt x="990" y="783"/>
                      </a:lnTo>
                      <a:lnTo>
                        <a:pt x="885" y="883"/>
                      </a:lnTo>
                      <a:lnTo>
                        <a:pt x="785" y="988"/>
                      </a:lnTo>
                      <a:lnTo>
                        <a:pt x="690" y="1097"/>
                      </a:lnTo>
                      <a:lnTo>
                        <a:pt x="601" y="1210"/>
                      </a:lnTo>
                      <a:lnTo>
                        <a:pt x="516" y="1329"/>
                      </a:lnTo>
                      <a:lnTo>
                        <a:pt x="438" y="1450"/>
                      </a:lnTo>
                      <a:lnTo>
                        <a:pt x="365" y="1577"/>
                      </a:lnTo>
                      <a:lnTo>
                        <a:pt x="298" y="1706"/>
                      </a:lnTo>
                      <a:lnTo>
                        <a:pt x="238" y="1840"/>
                      </a:lnTo>
                      <a:lnTo>
                        <a:pt x="183" y="1976"/>
                      </a:lnTo>
                      <a:lnTo>
                        <a:pt x="136" y="2117"/>
                      </a:lnTo>
                      <a:lnTo>
                        <a:pt x="96" y="2259"/>
                      </a:lnTo>
                      <a:lnTo>
                        <a:pt x="62" y="2405"/>
                      </a:lnTo>
                      <a:lnTo>
                        <a:pt x="36" y="2553"/>
                      </a:lnTo>
                      <a:lnTo>
                        <a:pt x="16" y="2704"/>
                      </a:lnTo>
                      <a:lnTo>
                        <a:pt x="4" y="2856"/>
                      </a:lnTo>
                      <a:lnTo>
                        <a:pt x="0" y="3011"/>
                      </a:lnTo>
                      <a:lnTo>
                        <a:pt x="0" y="3024"/>
                      </a:lnTo>
                      <a:lnTo>
                        <a:pt x="1" y="3037"/>
                      </a:lnTo>
                      <a:lnTo>
                        <a:pt x="3" y="3049"/>
                      </a:lnTo>
                      <a:lnTo>
                        <a:pt x="5" y="3061"/>
                      </a:lnTo>
                      <a:lnTo>
                        <a:pt x="8" y="3073"/>
                      </a:lnTo>
                      <a:lnTo>
                        <a:pt x="11" y="3085"/>
                      </a:lnTo>
                      <a:lnTo>
                        <a:pt x="15" y="3097"/>
                      </a:lnTo>
                      <a:lnTo>
                        <a:pt x="20" y="3108"/>
                      </a:lnTo>
                      <a:lnTo>
                        <a:pt x="25" y="3119"/>
                      </a:lnTo>
                      <a:lnTo>
                        <a:pt x="30" y="3130"/>
                      </a:lnTo>
                      <a:lnTo>
                        <a:pt x="37" y="3141"/>
                      </a:lnTo>
                      <a:lnTo>
                        <a:pt x="44" y="3151"/>
                      </a:lnTo>
                      <a:lnTo>
                        <a:pt x="51" y="3161"/>
                      </a:lnTo>
                      <a:lnTo>
                        <a:pt x="58" y="3171"/>
                      </a:lnTo>
                      <a:lnTo>
                        <a:pt x="66" y="3180"/>
                      </a:lnTo>
                      <a:lnTo>
                        <a:pt x="74" y="3189"/>
                      </a:lnTo>
                      <a:lnTo>
                        <a:pt x="83" y="3197"/>
                      </a:lnTo>
                      <a:lnTo>
                        <a:pt x="92" y="3205"/>
                      </a:lnTo>
                      <a:lnTo>
                        <a:pt x="101" y="3212"/>
                      </a:lnTo>
                      <a:lnTo>
                        <a:pt x="111" y="3219"/>
                      </a:lnTo>
                      <a:lnTo>
                        <a:pt x="121" y="3226"/>
                      </a:lnTo>
                      <a:lnTo>
                        <a:pt x="132" y="3232"/>
                      </a:lnTo>
                      <a:lnTo>
                        <a:pt x="143" y="3237"/>
                      </a:lnTo>
                      <a:lnTo>
                        <a:pt x="154" y="3242"/>
                      </a:lnTo>
                      <a:lnTo>
                        <a:pt x="165" y="3247"/>
                      </a:lnTo>
                      <a:lnTo>
                        <a:pt x="177" y="3251"/>
                      </a:lnTo>
                      <a:lnTo>
                        <a:pt x="189" y="3254"/>
                      </a:lnTo>
                      <a:lnTo>
                        <a:pt x="201" y="3257"/>
                      </a:lnTo>
                      <a:lnTo>
                        <a:pt x="214" y="3259"/>
                      </a:lnTo>
                      <a:lnTo>
                        <a:pt x="227" y="3261"/>
                      </a:lnTo>
                      <a:lnTo>
                        <a:pt x="239" y="3262"/>
                      </a:lnTo>
                      <a:lnTo>
                        <a:pt x="252" y="3262"/>
                      </a:lnTo>
                      <a:lnTo>
                        <a:pt x="265" y="3262"/>
                      </a:lnTo>
                      <a:lnTo>
                        <a:pt x="278" y="3261"/>
                      </a:lnTo>
                      <a:lnTo>
                        <a:pt x="290" y="3259"/>
                      </a:lnTo>
                      <a:lnTo>
                        <a:pt x="302" y="3257"/>
                      </a:lnTo>
                      <a:lnTo>
                        <a:pt x="315" y="3254"/>
                      </a:lnTo>
                      <a:lnTo>
                        <a:pt x="326" y="3251"/>
                      </a:lnTo>
                      <a:lnTo>
                        <a:pt x="338" y="3247"/>
                      </a:lnTo>
                      <a:lnTo>
                        <a:pt x="349" y="3242"/>
                      </a:lnTo>
                      <a:lnTo>
                        <a:pt x="360" y="3237"/>
                      </a:lnTo>
                      <a:lnTo>
                        <a:pt x="371" y="3232"/>
                      </a:lnTo>
                      <a:lnTo>
                        <a:pt x="382" y="3226"/>
                      </a:lnTo>
                      <a:lnTo>
                        <a:pt x="393" y="3219"/>
                      </a:lnTo>
                      <a:lnTo>
                        <a:pt x="403" y="3212"/>
                      </a:lnTo>
                      <a:lnTo>
                        <a:pt x="412" y="3205"/>
                      </a:lnTo>
                      <a:lnTo>
                        <a:pt x="421" y="3197"/>
                      </a:lnTo>
                      <a:lnTo>
                        <a:pt x="430" y="3189"/>
                      </a:lnTo>
                      <a:lnTo>
                        <a:pt x="438" y="3180"/>
                      </a:lnTo>
                      <a:lnTo>
                        <a:pt x="446" y="3171"/>
                      </a:lnTo>
                      <a:lnTo>
                        <a:pt x="453" y="3161"/>
                      </a:lnTo>
                      <a:lnTo>
                        <a:pt x="460" y="3151"/>
                      </a:lnTo>
                      <a:lnTo>
                        <a:pt x="467" y="3141"/>
                      </a:lnTo>
                      <a:lnTo>
                        <a:pt x="473" y="3130"/>
                      </a:lnTo>
                      <a:lnTo>
                        <a:pt x="478" y="3119"/>
                      </a:lnTo>
                      <a:lnTo>
                        <a:pt x="483" y="3108"/>
                      </a:lnTo>
                      <a:lnTo>
                        <a:pt x="488" y="3097"/>
                      </a:lnTo>
                      <a:lnTo>
                        <a:pt x="492" y="3085"/>
                      </a:lnTo>
                      <a:lnTo>
                        <a:pt x="495" y="3073"/>
                      </a:lnTo>
                      <a:lnTo>
                        <a:pt x="498" y="3061"/>
                      </a:lnTo>
                      <a:lnTo>
                        <a:pt x="500" y="3049"/>
                      </a:lnTo>
                      <a:lnTo>
                        <a:pt x="502" y="3037"/>
                      </a:lnTo>
                      <a:lnTo>
                        <a:pt x="503" y="3024"/>
                      </a:lnTo>
                      <a:lnTo>
                        <a:pt x="503" y="3011"/>
                      </a:lnTo>
                      <a:lnTo>
                        <a:pt x="506" y="2882"/>
                      </a:lnTo>
                      <a:lnTo>
                        <a:pt x="516" y="2755"/>
                      </a:lnTo>
                      <a:lnTo>
                        <a:pt x="532" y="2630"/>
                      </a:lnTo>
                      <a:lnTo>
                        <a:pt x="554" y="2506"/>
                      </a:lnTo>
                      <a:lnTo>
                        <a:pt x="583" y="2385"/>
                      </a:lnTo>
                      <a:lnTo>
                        <a:pt x="617" y="2265"/>
                      </a:lnTo>
                      <a:lnTo>
                        <a:pt x="656" y="2149"/>
                      </a:lnTo>
                      <a:lnTo>
                        <a:pt x="701" y="2035"/>
                      </a:lnTo>
                      <a:lnTo>
                        <a:pt x="752" y="1924"/>
                      </a:lnTo>
                      <a:lnTo>
                        <a:pt x="807" y="1816"/>
                      </a:lnTo>
                      <a:lnTo>
                        <a:pt x="867" y="1711"/>
                      </a:lnTo>
                      <a:lnTo>
                        <a:pt x="934" y="1609"/>
                      </a:lnTo>
                      <a:lnTo>
                        <a:pt x="1003" y="1511"/>
                      </a:lnTo>
                      <a:lnTo>
                        <a:pt x="1078" y="1416"/>
                      </a:lnTo>
                      <a:lnTo>
                        <a:pt x="1157" y="1325"/>
                      </a:lnTo>
                      <a:lnTo>
                        <a:pt x="1240" y="1238"/>
                      </a:lnTo>
                      <a:lnTo>
                        <a:pt x="1328" y="1154"/>
                      </a:lnTo>
                      <a:lnTo>
                        <a:pt x="1419" y="1076"/>
                      </a:lnTo>
                      <a:lnTo>
                        <a:pt x="1514" y="1001"/>
                      </a:lnTo>
                      <a:lnTo>
                        <a:pt x="1612" y="931"/>
                      </a:lnTo>
                      <a:lnTo>
                        <a:pt x="1715" y="865"/>
                      </a:lnTo>
                      <a:lnTo>
                        <a:pt x="1820" y="805"/>
                      </a:lnTo>
                      <a:lnTo>
                        <a:pt x="1928" y="750"/>
                      </a:lnTo>
                      <a:lnTo>
                        <a:pt x="2040" y="700"/>
                      </a:lnTo>
                      <a:lnTo>
                        <a:pt x="2154" y="654"/>
                      </a:lnTo>
                      <a:lnTo>
                        <a:pt x="2270" y="615"/>
                      </a:lnTo>
                      <a:lnTo>
                        <a:pt x="2390" y="581"/>
                      </a:lnTo>
                      <a:lnTo>
                        <a:pt x="2512" y="553"/>
                      </a:lnTo>
                      <a:lnTo>
                        <a:pt x="2635" y="531"/>
                      </a:lnTo>
                      <a:lnTo>
                        <a:pt x="2761" y="515"/>
                      </a:lnTo>
                      <a:lnTo>
                        <a:pt x="2889" y="505"/>
                      </a:lnTo>
                      <a:lnTo>
                        <a:pt x="3018" y="502"/>
                      </a:lnTo>
                      <a:lnTo>
                        <a:pt x="3031" y="502"/>
                      </a:lnTo>
                      <a:lnTo>
                        <a:pt x="3044" y="501"/>
                      </a:lnTo>
                      <a:lnTo>
                        <a:pt x="3056" y="499"/>
                      </a:lnTo>
                      <a:lnTo>
                        <a:pt x="3068" y="497"/>
                      </a:lnTo>
                      <a:lnTo>
                        <a:pt x="3080" y="494"/>
                      </a:lnTo>
                      <a:lnTo>
                        <a:pt x="3092" y="491"/>
                      </a:lnTo>
                      <a:lnTo>
                        <a:pt x="3104" y="487"/>
                      </a:lnTo>
                      <a:lnTo>
                        <a:pt x="3115" y="482"/>
                      </a:lnTo>
                      <a:lnTo>
                        <a:pt x="3126" y="477"/>
                      </a:lnTo>
                      <a:lnTo>
                        <a:pt x="3137" y="472"/>
                      </a:lnTo>
                      <a:lnTo>
                        <a:pt x="3148" y="466"/>
                      </a:lnTo>
                      <a:lnTo>
                        <a:pt x="3158" y="459"/>
                      </a:lnTo>
                      <a:lnTo>
                        <a:pt x="3168" y="452"/>
                      </a:lnTo>
                      <a:lnTo>
                        <a:pt x="3177" y="445"/>
                      </a:lnTo>
                      <a:lnTo>
                        <a:pt x="3186" y="437"/>
                      </a:lnTo>
                      <a:lnTo>
                        <a:pt x="3196" y="429"/>
                      </a:lnTo>
                      <a:lnTo>
                        <a:pt x="3204" y="420"/>
                      </a:lnTo>
                      <a:lnTo>
                        <a:pt x="3212" y="411"/>
                      </a:lnTo>
                      <a:lnTo>
                        <a:pt x="3219" y="402"/>
                      </a:lnTo>
                      <a:lnTo>
                        <a:pt x="3226" y="391"/>
                      </a:lnTo>
                      <a:lnTo>
                        <a:pt x="3233" y="381"/>
                      </a:lnTo>
                      <a:lnTo>
                        <a:pt x="3239" y="370"/>
                      </a:lnTo>
                      <a:lnTo>
                        <a:pt x="3244" y="359"/>
                      </a:lnTo>
                      <a:lnTo>
                        <a:pt x="3249" y="348"/>
                      </a:lnTo>
                      <a:lnTo>
                        <a:pt x="3254" y="337"/>
                      </a:lnTo>
                      <a:lnTo>
                        <a:pt x="3258" y="325"/>
                      </a:lnTo>
                      <a:lnTo>
                        <a:pt x="3261" y="314"/>
                      </a:lnTo>
                      <a:lnTo>
                        <a:pt x="3264" y="301"/>
                      </a:lnTo>
                      <a:lnTo>
                        <a:pt x="3266" y="289"/>
                      </a:lnTo>
                      <a:lnTo>
                        <a:pt x="3268" y="277"/>
                      </a:lnTo>
                      <a:lnTo>
                        <a:pt x="3269" y="264"/>
                      </a:lnTo>
                      <a:lnTo>
                        <a:pt x="3269" y="251"/>
                      </a:lnTo>
                      <a:lnTo>
                        <a:pt x="3269" y="238"/>
                      </a:lnTo>
                      <a:lnTo>
                        <a:pt x="3268" y="226"/>
                      </a:lnTo>
                      <a:lnTo>
                        <a:pt x="3266" y="213"/>
                      </a:lnTo>
                      <a:lnTo>
                        <a:pt x="3264" y="201"/>
                      </a:lnTo>
                      <a:lnTo>
                        <a:pt x="3261" y="189"/>
                      </a:lnTo>
                      <a:lnTo>
                        <a:pt x="3258" y="177"/>
                      </a:lnTo>
                      <a:lnTo>
                        <a:pt x="3254" y="165"/>
                      </a:lnTo>
                      <a:lnTo>
                        <a:pt x="3249" y="154"/>
                      </a:lnTo>
                      <a:lnTo>
                        <a:pt x="3244" y="143"/>
                      </a:lnTo>
                      <a:lnTo>
                        <a:pt x="3239" y="132"/>
                      </a:lnTo>
                      <a:lnTo>
                        <a:pt x="3233" y="120"/>
                      </a:lnTo>
                      <a:lnTo>
                        <a:pt x="3226" y="110"/>
                      </a:lnTo>
                      <a:lnTo>
                        <a:pt x="3219" y="100"/>
                      </a:lnTo>
                      <a:lnTo>
                        <a:pt x="3212" y="91"/>
                      </a:lnTo>
                      <a:lnTo>
                        <a:pt x="3204" y="82"/>
                      </a:lnTo>
                      <a:lnTo>
                        <a:pt x="3196" y="73"/>
                      </a:lnTo>
                      <a:lnTo>
                        <a:pt x="3186" y="65"/>
                      </a:lnTo>
                      <a:lnTo>
                        <a:pt x="3177" y="57"/>
                      </a:lnTo>
                      <a:lnTo>
                        <a:pt x="3168" y="50"/>
                      </a:lnTo>
                      <a:lnTo>
                        <a:pt x="3158" y="43"/>
                      </a:lnTo>
                      <a:lnTo>
                        <a:pt x="3148" y="36"/>
                      </a:lnTo>
                      <a:lnTo>
                        <a:pt x="3137" y="30"/>
                      </a:lnTo>
                      <a:lnTo>
                        <a:pt x="3126" y="25"/>
                      </a:lnTo>
                      <a:lnTo>
                        <a:pt x="3115" y="20"/>
                      </a:lnTo>
                      <a:lnTo>
                        <a:pt x="3104" y="15"/>
                      </a:lnTo>
                      <a:lnTo>
                        <a:pt x="3092" y="11"/>
                      </a:lnTo>
                      <a:lnTo>
                        <a:pt x="3080" y="8"/>
                      </a:lnTo>
                      <a:lnTo>
                        <a:pt x="3068" y="5"/>
                      </a:lnTo>
                      <a:lnTo>
                        <a:pt x="3056" y="3"/>
                      </a:lnTo>
                      <a:lnTo>
                        <a:pt x="3044" y="1"/>
                      </a:lnTo>
                      <a:lnTo>
                        <a:pt x="3031" y="0"/>
                      </a:lnTo>
                      <a:lnTo>
                        <a:pt x="3018" y="0"/>
                      </a:lnTo>
                      <a:close/>
                    </a:path>
                  </a:pathLst>
                </a:custGeom>
                <a:solidFill>
                  <a:srgbClr val="52A2B2"/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 sz="1600" kern="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6" name="Group 34出自【趣你的PPT】(微信:qunideppt)：最优质的PPT资源库">
                <a:extLst>
                  <a:ext uri="{FF2B5EF4-FFF2-40B4-BE49-F238E27FC236}">
                    <a16:creationId xmlns:a16="http://schemas.microsoft.com/office/drawing/2014/main" id="{B1C22EEE-8CAC-4F7C-BCC8-FD69682EE516}"/>
                  </a:ext>
                </a:extLst>
              </p:cNvPr>
              <p:cNvGrpSpPr/>
              <p:nvPr/>
            </p:nvGrpSpPr>
            <p:grpSpPr>
              <a:xfrm>
                <a:off x="3743691" y="4386067"/>
                <a:ext cx="1145754" cy="1134737"/>
                <a:chOff x="3743691" y="4471967"/>
                <a:chExt cx="1145754" cy="1134737"/>
              </a:xfrm>
            </p:grpSpPr>
            <p:sp>
              <p:nvSpPr>
                <p:cNvPr id="29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DD15ECDB-6252-4FB0-8095-5ED7B6F43801}"/>
                    </a:ext>
                  </a:extLst>
                </p:cNvPr>
                <p:cNvSpPr/>
                <p:nvPr/>
              </p:nvSpPr>
              <p:spPr>
                <a:xfrm>
                  <a:off x="3743691" y="4471967"/>
                  <a:ext cx="1145754" cy="1134737"/>
                </a:xfrm>
                <a:prstGeom prst="flowChartDelay">
                  <a:avLst/>
                </a:prstGeom>
                <a:solidFill>
                  <a:srgbClr val="82BCC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391477D6-19C1-4C5E-8F75-F7440D3ACB5F}"/>
                    </a:ext>
                  </a:extLst>
                </p:cNvPr>
                <p:cNvSpPr txBox="1"/>
                <p:nvPr/>
              </p:nvSpPr>
              <p:spPr>
                <a:xfrm>
                  <a:off x="3773497" y="4765201"/>
                  <a:ext cx="1008081" cy="5461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2600" b="1" kern="0" spc="-15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kumimoji="0" lang="id-ID" sz="2600" b="1" i="0" u="none" strike="noStrike" kern="0" cap="none" spc="-15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7" name="Group 37出自【趣你的PPT】(微信:qunideppt)：最优质的PPT资源库">
                <a:extLst>
                  <a:ext uri="{FF2B5EF4-FFF2-40B4-BE49-F238E27FC236}">
                    <a16:creationId xmlns:a16="http://schemas.microsoft.com/office/drawing/2014/main" id="{AD833426-BDA0-4F60-A714-088DEB6CAD03}"/>
                  </a:ext>
                </a:extLst>
              </p:cNvPr>
              <p:cNvGrpSpPr/>
              <p:nvPr/>
            </p:nvGrpSpPr>
            <p:grpSpPr>
              <a:xfrm>
                <a:off x="7375579" y="4386066"/>
                <a:ext cx="1145754" cy="1134737"/>
                <a:chOff x="7375579" y="4471966"/>
                <a:chExt cx="1145754" cy="1134737"/>
              </a:xfrm>
            </p:grpSpPr>
            <p:sp>
              <p:nvSpPr>
                <p:cNvPr id="27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4B25DB4B-4FC6-410C-B7DD-312D010631DC}"/>
                    </a:ext>
                  </a:extLst>
                </p:cNvPr>
                <p:cNvSpPr/>
                <p:nvPr/>
              </p:nvSpPr>
              <p:spPr>
                <a:xfrm rot="10800000">
                  <a:off x="7375579" y="4471966"/>
                  <a:ext cx="1145754" cy="1134737"/>
                </a:xfrm>
                <a:prstGeom prst="flowChartDelay">
                  <a:avLst/>
                </a:prstGeom>
                <a:solidFill>
                  <a:srgbClr val="82BCC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B8880BBC-7D61-40D7-885C-F9A55F1A0FD8}"/>
                    </a:ext>
                  </a:extLst>
                </p:cNvPr>
                <p:cNvSpPr txBox="1"/>
                <p:nvPr/>
              </p:nvSpPr>
              <p:spPr>
                <a:xfrm>
                  <a:off x="7513252" y="4777725"/>
                  <a:ext cx="1008081" cy="5461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2600" b="1" kern="0" spc="-15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05</a:t>
                  </a:r>
                  <a:endParaRPr lang="id-ID" sz="2600" b="1" kern="0" spc="-15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35出自【趣你的PPT】(微信:qunideppt)：最优质的PPT资源库">
                <a:extLst>
                  <a:ext uri="{FF2B5EF4-FFF2-40B4-BE49-F238E27FC236}">
                    <a16:creationId xmlns:a16="http://schemas.microsoft.com/office/drawing/2014/main" id="{B74CF8B7-F2E6-42FB-A9B7-629336AA24C4}"/>
                  </a:ext>
                </a:extLst>
              </p:cNvPr>
              <p:cNvGrpSpPr/>
              <p:nvPr/>
            </p:nvGrpSpPr>
            <p:grpSpPr>
              <a:xfrm>
                <a:off x="5565143" y="2534380"/>
                <a:ext cx="1134737" cy="1145754"/>
                <a:chOff x="5565143" y="2620280"/>
                <a:chExt cx="1134737" cy="1145754"/>
              </a:xfrm>
            </p:grpSpPr>
            <p:sp>
              <p:nvSpPr>
                <p:cNvPr id="25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1E7E2B49-0DCB-4627-990E-4C3E6672C491}"/>
                    </a:ext>
                  </a:extLst>
                </p:cNvPr>
                <p:cNvSpPr/>
                <p:nvPr/>
              </p:nvSpPr>
              <p:spPr>
                <a:xfrm rot="5400000">
                  <a:off x="5559635" y="2625788"/>
                  <a:ext cx="1145754" cy="1134737"/>
                </a:xfrm>
                <a:prstGeom prst="flowChartDelay">
                  <a:avLst/>
                </a:prstGeom>
                <a:solidFill>
                  <a:srgbClr val="82BCC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34908622-6810-4B12-818F-599BE176410D}"/>
                    </a:ext>
                  </a:extLst>
                </p:cNvPr>
                <p:cNvSpPr txBox="1"/>
                <p:nvPr/>
              </p:nvSpPr>
              <p:spPr>
                <a:xfrm>
                  <a:off x="5606888" y="2905780"/>
                  <a:ext cx="1008081" cy="5461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2600" b="1" kern="0" spc="-15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id-ID" sz="2600" b="1" kern="0" spc="-15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33出自【趣你的PPT】(微信:qunideppt)：最优质的PPT资源库">
                <a:extLst>
                  <a:ext uri="{FF2B5EF4-FFF2-40B4-BE49-F238E27FC236}">
                    <a16:creationId xmlns:a16="http://schemas.microsoft.com/office/drawing/2014/main" id="{53A6BBAB-1701-4C62-81D9-5F5B97011D13}"/>
                  </a:ext>
                </a:extLst>
              </p:cNvPr>
              <p:cNvGrpSpPr/>
              <p:nvPr/>
            </p:nvGrpSpPr>
            <p:grpSpPr>
              <a:xfrm>
                <a:off x="4179934" y="3141207"/>
                <a:ext cx="1008081" cy="910575"/>
                <a:chOff x="4179934" y="3227107"/>
                <a:chExt cx="1008081" cy="910575"/>
              </a:xfrm>
            </p:grpSpPr>
            <p:sp>
              <p:nvSpPr>
                <p:cNvPr id="23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634410A3-8CCA-4FDC-86EA-53AEAD358A21}"/>
                    </a:ext>
                  </a:extLst>
                </p:cNvPr>
                <p:cNvSpPr/>
                <p:nvPr/>
              </p:nvSpPr>
              <p:spPr>
                <a:xfrm rot="2700000">
                  <a:off x="4261775" y="3231485"/>
                  <a:ext cx="910575" cy="901819"/>
                </a:xfrm>
                <a:prstGeom prst="flowChartDelay">
                  <a:avLst/>
                </a:prstGeom>
                <a:solidFill>
                  <a:srgbClr val="52A2B2"/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A95EDEF4-226D-4C81-A2BC-406C0F5ECC9E}"/>
                    </a:ext>
                  </a:extLst>
                </p:cNvPr>
                <p:cNvSpPr txBox="1"/>
                <p:nvPr/>
              </p:nvSpPr>
              <p:spPr>
                <a:xfrm>
                  <a:off x="4179934" y="3439622"/>
                  <a:ext cx="1008081" cy="5461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2600" b="1" kern="0" spc="-15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id-ID" sz="2600" b="1" kern="0" spc="-15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Group 36出自【趣你的PPT】(微信:qunideppt)：最优质的PPT资源库">
                <a:extLst>
                  <a:ext uri="{FF2B5EF4-FFF2-40B4-BE49-F238E27FC236}">
                    <a16:creationId xmlns:a16="http://schemas.microsoft.com/office/drawing/2014/main" id="{60244CD8-9FD3-4E8D-8981-6FA8A3DF5D11}"/>
                  </a:ext>
                </a:extLst>
              </p:cNvPr>
              <p:cNvGrpSpPr/>
              <p:nvPr/>
            </p:nvGrpSpPr>
            <p:grpSpPr>
              <a:xfrm>
                <a:off x="7043920" y="3145585"/>
                <a:ext cx="1008081" cy="901819"/>
                <a:chOff x="7043920" y="3231485"/>
                <a:chExt cx="1008081" cy="901819"/>
              </a:xfrm>
            </p:grpSpPr>
            <p:sp>
              <p:nvSpPr>
                <p:cNvPr id="21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74E5D398-E42E-4EF6-95D7-79BD73A36648}"/>
                    </a:ext>
                  </a:extLst>
                </p:cNvPr>
                <p:cNvSpPr/>
                <p:nvPr/>
              </p:nvSpPr>
              <p:spPr>
                <a:xfrm rot="18900000" flipH="1">
                  <a:off x="7092674" y="3231485"/>
                  <a:ext cx="910575" cy="901819"/>
                </a:xfrm>
                <a:prstGeom prst="flowChartDelay">
                  <a:avLst/>
                </a:prstGeom>
                <a:solidFill>
                  <a:srgbClr val="52A2B2"/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 sz="1600" kern="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出自【趣你的PPT】(微信:qunideppt)：最优质的PPT资源库">
                  <a:extLst>
                    <a:ext uri="{FF2B5EF4-FFF2-40B4-BE49-F238E27FC236}">
                      <a16:creationId xmlns:a16="http://schemas.microsoft.com/office/drawing/2014/main" id="{D797179C-327D-4EA1-A8BE-389BBFF966CE}"/>
                    </a:ext>
                  </a:extLst>
                </p:cNvPr>
                <p:cNvSpPr txBox="1"/>
                <p:nvPr/>
              </p:nvSpPr>
              <p:spPr>
                <a:xfrm>
                  <a:off x="7043920" y="3462956"/>
                  <a:ext cx="1008081" cy="5461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2600" b="1" kern="0" spc="-15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id-ID" sz="2600" b="1" kern="0" spc="-15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1" name="TextBox 13">
              <a:extLst>
                <a:ext uri="{FF2B5EF4-FFF2-40B4-BE49-F238E27FC236}">
                  <a16:creationId xmlns:a16="http://schemas.microsoft.com/office/drawing/2014/main" id="{372A137C-B761-4B1D-84A0-93D970D248B1}"/>
                </a:ext>
              </a:extLst>
            </p:cNvPr>
            <p:cNvSpPr txBox="1"/>
            <p:nvPr/>
          </p:nvSpPr>
          <p:spPr>
            <a:xfrm>
              <a:off x="970428" y="4171708"/>
              <a:ext cx="2771554" cy="849463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16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思源黑体 CN Normal" panose="020B0400000000000000" pitchFamily="34" charset="-128"/>
                </a:rPr>
                <a:t>​​RMSE</a:t>
              </a:r>
              <a:r>
                <a:rPr lang="zh-CN" altLang="en-US" sz="16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思源黑体 CN Normal" panose="020B0400000000000000" pitchFamily="34" charset="-128"/>
                </a:rPr>
                <a:t>（均方根误差）</a:t>
              </a:r>
              <a:endParaRPr lang="en-US" altLang="zh-CN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思源黑体 CN Normal" panose="020B0400000000000000" pitchFamily="34" charset="-128"/>
              </a:endParaRPr>
            </a:p>
            <a:p>
              <a:pPr algn="r" defTabSz="1216660">
                <a:defRPr/>
              </a:pPr>
              <a:r>
                <a:rPr lang="zh-CN" alt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思源黑体 CN Normal" panose="020B0400000000000000" pitchFamily="34" charset="-128"/>
                </a:rPr>
                <a:t>最重要的综合性能指标，同时反映了估计值的​​偏差​​和​​方差。越小说明算法的估计精度和稳定性越高。​</a:t>
              </a:r>
              <a:endParaRPr lang="en-US" altLang="zh-CN" sz="1200" dirty="0">
                <a:latin typeface="Times New Roman" panose="02020603050405020304" pitchFamily="18" charset="0"/>
                <a:ea typeface="思源黑体 CN Normal" panose="020B0400000000000000" pitchFamily="34" charset="-128"/>
                <a:cs typeface="+mn-ea"/>
                <a:sym typeface="+mn-lt"/>
              </a:endParaRPr>
            </a:p>
          </p:txBody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E5A99D11-927A-4157-8126-17EE793C7120}"/>
                </a:ext>
              </a:extLst>
            </p:cNvPr>
            <p:cNvSpPr txBox="1"/>
            <p:nvPr/>
          </p:nvSpPr>
          <p:spPr>
            <a:xfrm>
              <a:off x="4655380" y="1370530"/>
              <a:ext cx="2771554" cy="97840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方差或标准差</a:t>
              </a:r>
              <a:endParaRPr lang="en-US" altLang="zh-CN" sz="1600" b="1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衡量估计算法的​​稳定性或一致性​​。方差越小，说明在相同条件下多次估计的结果越集中，抗随机噪声的能力越强。</a:t>
              </a:r>
              <a:endPara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</p:txBody>
        </p:sp>
        <p:sp>
          <p:nvSpPr>
            <p:cNvPr id="38" name="TextBox 13">
              <a:extLst>
                <a:ext uri="{FF2B5EF4-FFF2-40B4-BE49-F238E27FC236}">
                  <a16:creationId xmlns:a16="http://schemas.microsoft.com/office/drawing/2014/main" id="{89A650BC-80C1-4446-BF97-7412E22B042D}"/>
                </a:ext>
              </a:extLst>
            </p:cNvPr>
            <p:cNvSpPr txBox="1"/>
            <p:nvPr/>
          </p:nvSpPr>
          <p:spPr>
            <a:xfrm>
              <a:off x="1565408" y="2208795"/>
              <a:ext cx="2771554" cy="978409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>
              <a:defPPr>
                <a:defRPr lang="zh-CN"/>
              </a:defPPr>
              <a:lvl1pPr algn="r" defTabSz="1216660">
                <a:lnSpc>
                  <a:spcPct val="120000"/>
                </a:lnSpc>
                <a:spcBef>
                  <a:spcPct val="20000"/>
                </a:spcBef>
                <a:defRPr sz="16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思源黑体 CN Normal" panose="020B0400000000000000" pitchFamily="34" charset="-128"/>
                </a:defRPr>
              </a:lvl1pPr>
            </a:lstStyle>
            <a:p>
              <a:pPr>
                <a:defRPr/>
              </a:pPr>
              <a:r>
                <a:rPr lang="en-US" altLang="zh-CN" dirty="0"/>
                <a:t>​​</a:t>
              </a:r>
              <a:r>
                <a:rPr lang="zh-CN" altLang="en-US" dirty="0"/>
                <a:t>均值、估计偏差</a:t>
              </a:r>
              <a:endParaRPr lang="en-US" altLang="zh-CN" dirty="0"/>
            </a:p>
            <a:p>
              <a:pPr>
                <a:defRPr/>
              </a:pPr>
              <a:r>
                <a:rPr lang="zh-CN" altLang="en-US" sz="1200" b="0" dirty="0"/>
                <a:t>衡量估计算法的​​系统性误差​​。如果均值不等于真实值，说明算法存在固有的、系统性的偏差。​</a:t>
              </a:r>
              <a:endParaRPr lang="en-US" altLang="zh-CN" sz="1200" b="0" dirty="0">
                <a:sym typeface="+mn-lt"/>
              </a:endParaRPr>
            </a:p>
          </p:txBody>
        </p:sp>
        <p:sp>
          <p:nvSpPr>
            <p:cNvPr id="39" name="TextBox 13">
              <a:extLst>
                <a:ext uri="{FF2B5EF4-FFF2-40B4-BE49-F238E27FC236}">
                  <a16:creationId xmlns:a16="http://schemas.microsoft.com/office/drawing/2014/main" id="{AF4F6865-CDFE-4E45-85E6-D555EE6E45D3}"/>
                </a:ext>
              </a:extLst>
            </p:cNvPr>
            <p:cNvSpPr txBox="1"/>
            <p:nvPr/>
          </p:nvSpPr>
          <p:spPr>
            <a:xfrm>
              <a:off x="7730577" y="2199825"/>
              <a:ext cx="2771554" cy="90391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最大误差</a:t>
              </a:r>
              <a:endParaRPr lang="en-US" altLang="zh-CN" sz="1600" b="1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  <a:p>
              <a:pPr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在多次仿真中出现的最大估计误差。这有助于评估算法在​​最坏情况下的性能​​，对于某些要求极高的应用场景非常重要。</a:t>
              </a:r>
              <a:endPara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</p:txBody>
        </p:sp>
        <p:sp>
          <p:nvSpPr>
            <p:cNvPr id="40" name="TextBox 13">
              <a:extLst>
                <a:ext uri="{FF2B5EF4-FFF2-40B4-BE49-F238E27FC236}">
                  <a16:creationId xmlns:a16="http://schemas.microsoft.com/office/drawing/2014/main" id="{A93018A0-836C-4488-B38E-83FD0EC9967D}"/>
                </a:ext>
              </a:extLst>
            </p:cNvPr>
            <p:cNvSpPr txBox="1"/>
            <p:nvPr/>
          </p:nvSpPr>
          <p:spPr>
            <a:xfrm>
              <a:off x="8319045" y="4218034"/>
              <a:ext cx="2771554" cy="699186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估计成功</a:t>
              </a:r>
              <a:r>
                <a:rPr lang="en-US" altLang="zh-CN" sz="1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/</a:t>
              </a:r>
              <a:r>
                <a:rPr lang="zh-CN" altLang="en-US" sz="16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失败率</a:t>
              </a:r>
              <a:endParaRPr lang="en-US" altLang="zh-CN" sz="1600" b="1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  <a:p>
              <a:pPr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特别用于评估算法在​​低信噪比（</a:t>
              </a:r>
              <a:r>
                <a:rPr lang="en-US" altLang="zh-CN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SNR</a:t>
              </a:r>
              <a:r>
                <a:rPr lang="zh-CN" alt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思源黑体 CN Normal" panose="020B0400000000000000" pitchFamily="34" charset="-128"/>
                  <a:sym typeface="+mn-lt"/>
                </a:rPr>
                <a:t>）​​ 或​​强干扰​​条件下的​​鲁棒性​​。</a:t>
              </a:r>
              <a:endPara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  <a:sym typeface="+mn-lt"/>
              </a:endParaRPr>
            </a:p>
          </p:txBody>
        </p: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id="{15BCF7C2-BBEC-4699-80C8-D014A62F1634}"/>
              </a:ext>
            </a:extLst>
          </p:cNvPr>
          <p:cNvSpPr txBox="1"/>
          <p:nvPr/>
        </p:nvSpPr>
        <p:spPr>
          <a:xfrm>
            <a:off x="3017291" y="5789059"/>
            <a:ext cx="6178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</a:rPr>
              <a:t>在各种设定的条件下，​​系统地计算、记录并对比不同频率估计算法的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</a:rPr>
              <a:t>RMSE</a:t>
            </a:r>
            <a:r>
              <a:rPr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</a:rPr>
              <a:t>和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</a:rPr>
              <a:t>Bias​</a:t>
            </a:r>
            <a:r>
              <a:rPr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思源黑体 CN Normal" panose="020B0400000000000000" pitchFamily="34" charset="-128"/>
              </a:rPr>
              <a:t>​，并辅以方差、失败率等指标进行深入分析。</a:t>
            </a:r>
          </a:p>
        </p:txBody>
      </p:sp>
    </p:spTree>
    <p:extLst>
      <p:ext uri="{BB962C8B-B14F-4D97-AF65-F5344CB8AC3E}">
        <p14:creationId xmlns:p14="http://schemas.microsoft.com/office/powerpoint/2010/main" val="41666487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8996614-40BB-4D4F-81DE-F479D068EB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70" y="928853"/>
            <a:ext cx="8303930" cy="2008940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id="{965FC0CC-149D-4BDD-8DAF-340552C7F6B1}"/>
              </a:ext>
            </a:extLst>
          </p:cNvPr>
          <p:cNvGrpSpPr/>
          <p:nvPr/>
        </p:nvGrpSpPr>
        <p:grpSpPr>
          <a:xfrm>
            <a:off x="610650" y="521576"/>
            <a:ext cx="4976297" cy="4346643"/>
            <a:chOff x="3717917" y="733242"/>
            <a:chExt cx="4976297" cy="4346643"/>
          </a:xfrm>
        </p:grpSpPr>
        <p:sp>
          <p:nvSpPr>
            <p:cNvPr id="28" name="等腰三角形 27">
              <a:extLst>
                <a:ext uri="{FF2B5EF4-FFF2-40B4-BE49-F238E27FC236}">
                  <a16:creationId xmlns:a16="http://schemas.microsoft.com/office/drawing/2014/main" id="{2A7CAEC9-BACF-496F-8C84-3E89A83A9A35}"/>
                </a:ext>
              </a:extLst>
            </p:cNvPr>
            <p:cNvSpPr/>
            <p:nvPr/>
          </p:nvSpPr>
          <p:spPr>
            <a:xfrm rot="665933">
              <a:off x="3717917" y="733242"/>
              <a:ext cx="4976297" cy="4346643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  <a:effectLst>
              <a:outerShdw blurRad="673100" sx="108000" sy="108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ACC4477F-1486-46CF-A855-934AB62C822A}"/>
                </a:ext>
              </a:extLst>
            </p:cNvPr>
            <p:cNvGrpSpPr/>
            <p:nvPr/>
          </p:nvGrpSpPr>
          <p:grpSpPr>
            <a:xfrm>
              <a:off x="4547660" y="2016549"/>
              <a:ext cx="3513323" cy="2964020"/>
              <a:chOff x="4547660" y="2016549"/>
              <a:chExt cx="3513323" cy="296402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4683549" y="2016549"/>
                <a:ext cx="2824902" cy="28249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76200">
                <a:solidFill>
                  <a:srgbClr val="82BCC7">
                    <a:alpha val="43000"/>
                  </a:srgbClr>
                </a:solidFill>
              </a:ln>
              <a:effectLst>
                <a:outerShdw blurRad="127000" sx="103000" sy="103000" algn="ctr" rotWithShape="0">
                  <a:schemeClr val="bg1">
                    <a:lumMod val="65000"/>
                    <a:alpha val="40000"/>
                  </a:scheme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D82F617C-7C0D-4F22-B7C9-21D6F86C320C}"/>
                  </a:ext>
                </a:extLst>
              </p:cNvPr>
              <p:cNvSpPr txBox="1"/>
              <p:nvPr/>
            </p:nvSpPr>
            <p:spPr>
              <a:xfrm>
                <a:off x="4883776" y="3105835"/>
                <a:ext cx="24244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3600" dirty="0">
                    <a:latin typeface="思源宋体 CN Heavy" panose="02020900000000000000" pitchFamily="18" charset="-128"/>
                    <a:ea typeface="思源宋体 CN Heavy" panose="02020900000000000000" pitchFamily="18" charset="-128"/>
                    <a:cs typeface="+mn-ea"/>
                    <a:sym typeface="+mn-lt"/>
                  </a:rPr>
                  <a:t>研究方案</a:t>
                </a:r>
              </a:p>
            </p:txBody>
          </p:sp>
          <p:sp>
            <p:nvSpPr>
              <p:cNvPr id="15" name="等腰三角形 14">
                <a:extLst>
                  <a:ext uri="{FF2B5EF4-FFF2-40B4-BE49-F238E27FC236}">
                    <a16:creationId xmlns:a16="http://schemas.microsoft.com/office/drawing/2014/main" id="{6F43523E-A79E-47F8-A272-D7D3B033292F}"/>
                  </a:ext>
                </a:extLst>
              </p:cNvPr>
              <p:cNvSpPr/>
              <p:nvPr/>
            </p:nvSpPr>
            <p:spPr>
              <a:xfrm rot="1811712">
                <a:off x="7388751" y="3035779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等腰三角形 28">
                <a:extLst>
                  <a:ext uri="{FF2B5EF4-FFF2-40B4-BE49-F238E27FC236}">
                    <a16:creationId xmlns:a16="http://schemas.microsoft.com/office/drawing/2014/main" id="{0B029A0A-CFDD-468C-8289-E22A7724A278}"/>
                  </a:ext>
                </a:extLst>
              </p:cNvPr>
              <p:cNvSpPr/>
              <p:nvPr/>
            </p:nvSpPr>
            <p:spPr>
              <a:xfrm rot="621591">
                <a:off x="4547660" y="2075761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" name="等腰三角形 15">
                <a:extLst>
                  <a:ext uri="{FF2B5EF4-FFF2-40B4-BE49-F238E27FC236}">
                    <a16:creationId xmlns:a16="http://schemas.microsoft.com/office/drawing/2014/main" id="{433071D7-B477-4C07-A108-0C399DAF2CF1}"/>
                  </a:ext>
                </a:extLst>
              </p:cNvPr>
              <p:cNvSpPr/>
              <p:nvPr/>
            </p:nvSpPr>
            <p:spPr>
              <a:xfrm rot="1440158">
                <a:off x="5147185" y="4393396"/>
                <a:ext cx="672232" cy="587173"/>
              </a:xfrm>
              <a:prstGeom prst="triangle">
                <a:avLst/>
              </a:prstGeom>
              <a:solidFill>
                <a:srgbClr val="52A2B2"/>
              </a:solidFill>
              <a:ln>
                <a:noFill/>
              </a:ln>
              <a:effectLst>
                <a:outerShdw blurRad="127000" sx="102000" sy="102000" algn="ctr" rotWithShape="0">
                  <a:schemeClr val="bg1">
                    <a:lumMod val="50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02798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0" y="-1"/>
            <a:ext cx="12561466" cy="6858001"/>
            <a:chOff x="0" y="-1"/>
            <a:chExt cx="12561466" cy="6858001"/>
          </a:xfrm>
        </p:grpSpPr>
        <p:sp>
          <p:nvSpPr>
            <p:cNvPr id="24" name="等腰三角形 23"/>
            <p:cNvSpPr/>
            <p:nvPr/>
          </p:nvSpPr>
          <p:spPr>
            <a:xfrm rot="10800000">
              <a:off x="0" y="214571"/>
              <a:ext cx="5733769" cy="5008273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等腰三角形 24"/>
            <p:cNvSpPr/>
            <p:nvPr/>
          </p:nvSpPr>
          <p:spPr>
            <a:xfrm rot="10800000">
              <a:off x="3148168" y="-1"/>
              <a:ext cx="7851447" cy="6858000"/>
            </a:xfrm>
            <a:prstGeom prst="triangle">
              <a:avLst/>
            </a:prstGeom>
            <a:solidFill>
              <a:schemeClr val="bg2"/>
            </a:solidFill>
            <a:ln>
              <a:noFill/>
            </a:ln>
            <a:effectLst>
              <a:outerShdw blurRad="673100" sx="128000" sy="128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898071" y="3553691"/>
              <a:ext cx="3782969" cy="3304309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3000" sy="103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2563584" y="5437414"/>
              <a:ext cx="1626371" cy="1420586"/>
            </a:xfrm>
            <a:prstGeom prst="triangle">
              <a:avLst/>
            </a:prstGeom>
            <a:solidFill>
              <a:srgbClr val="BADAE0"/>
            </a:solidFill>
            <a:ln>
              <a:noFill/>
            </a:ln>
            <a:effectLst>
              <a:outerShdw blurRad="127000" sx="103000" sy="103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1179357" y="0"/>
              <a:ext cx="5733769" cy="5008273"/>
            </a:xfrm>
            <a:prstGeom prst="triangle">
              <a:avLst/>
            </a:prstGeom>
            <a:solidFill>
              <a:schemeClr val="bg1">
                <a:lumMod val="95000"/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>
              <a:off x="7336189" y="649968"/>
              <a:ext cx="3129533" cy="2733553"/>
            </a:xfrm>
            <a:prstGeom prst="triangle">
              <a:avLst/>
            </a:prstGeom>
            <a:solidFill>
              <a:srgbClr val="82BCC7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等腰三角形 27"/>
            <p:cNvSpPr/>
            <p:nvPr/>
          </p:nvSpPr>
          <p:spPr>
            <a:xfrm rot="10800000">
              <a:off x="2770534" y="2016745"/>
              <a:ext cx="3233663" cy="2824506"/>
            </a:xfrm>
            <a:prstGeom prst="triangle">
              <a:avLst/>
            </a:prstGeom>
            <a:solidFill>
              <a:srgbClr val="82BCC7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等腰三角形 29"/>
            <p:cNvSpPr/>
            <p:nvPr/>
          </p:nvSpPr>
          <p:spPr>
            <a:xfrm rot="10800000">
              <a:off x="8596623" y="5559448"/>
              <a:ext cx="1060626" cy="926424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等腰三角形 30"/>
            <p:cNvSpPr/>
            <p:nvPr/>
          </p:nvSpPr>
          <p:spPr>
            <a:xfrm>
              <a:off x="10467644" y="2454200"/>
              <a:ext cx="1063942" cy="929321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等腰三角形 31"/>
            <p:cNvSpPr/>
            <p:nvPr/>
          </p:nvSpPr>
          <p:spPr>
            <a:xfrm rot="10800000">
              <a:off x="6594837" y="649966"/>
              <a:ext cx="2065595" cy="1804233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等腰三角形 32"/>
            <p:cNvSpPr/>
            <p:nvPr/>
          </p:nvSpPr>
          <p:spPr>
            <a:xfrm rot="10800000" flipV="1">
              <a:off x="966435" y="2610008"/>
              <a:ext cx="516316" cy="507265"/>
            </a:xfrm>
            <a:prstGeom prst="triangle">
              <a:avLst/>
            </a:prstGeom>
            <a:solidFill>
              <a:srgbClr val="52A2B2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等腰三角形 33"/>
            <p:cNvSpPr/>
            <p:nvPr/>
          </p:nvSpPr>
          <p:spPr>
            <a:xfrm rot="10800000">
              <a:off x="588716" y="3090479"/>
              <a:ext cx="344480" cy="300893"/>
            </a:xfrm>
            <a:prstGeom prst="triangle">
              <a:avLst/>
            </a:prstGeom>
            <a:solidFill>
              <a:srgbClr val="BADAE0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等腰三角形 34"/>
            <p:cNvSpPr/>
            <p:nvPr/>
          </p:nvSpPr>
          <p:spPr>
            <a:xfrm rot="10800000">
              <a:off x="9622878" y="5327292"/>
              <a:ext cx="239050" cy="220243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等腰三角形 35"/>
            <p:cNvSpPr/>
            <p:nvPr/>
          </p:nvSpPr>
          <p:spPr>
            <a:xfrm rot="10800000">
              <a:off x="9959444" y="5559448"/>
              <a:ext cx="239050" cy="22024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等腰三角形 36"/>
            <p:cNvSpPr/>
            <p:nvPr/>
          </p:nvSpPr>
          <p:spPr>
            <a:xfrm>
              <a:off x="10193033" y="4745315"/>
              <a:ext cx="2368433" cy="2068754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483162" y="859695"/>
            <a:ext cx="5225674" cy="5225674"/>
            <a:chOff x="3483162" y="859695"/>
            <a:chExt cx="5225674" cy="5225674"/>
          </a:xfrm>
        </p:grpSpPr>
        <p:sp>
          <p:nvSpPr>
            <p:cNvPr id="13" name="椭圆 12"/>
            <p:cNvSpPr/>
            <p:nvPr/>
          </p:nvSpPr>
          <p:spPr>
            <a:xfrm>
              <a:off x="3483162" y="859695"/>
              <a:ext cx="5225674" cy="522567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rgbClr val="82BCC7">
                  <a:alpha val="43000"/>
                </a:srgbClr>
              </a:solidFill>
            </a:ln>
            <a:effectLst>
              <a:outerShdw blurRad="127000" sx="103000" sy="103000" algn="ctr" rotWithShape="0">
                <a:schemeClr val="bg1">
                  <a:lumMod val="65000"/>
                  <a:alpha val="40000"/>
                </a:scheme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899436" y="2296858"/>
              <a:ext cx="43386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7200" dirty="0">
                  <a:solidFill>
                    <a:srgbClr val="52A2B2"/>
                  </a:solidFill>
                  <a:cs typeface="+mn-ea"/>
                  <a:sym typeface="+mn-lt"/>
                </a:rPr>
                <a:t>2025</a:t>
              </a:r>
            </a:p>
            <a:p>
              <a:pPr algn="dist"/>
              <a:r>
                <a:rPr lang="zh-CN" altLang="en-US" sz="4400" dirty="0">
                  <a:latin typeface="思源黑体 CN Medium" panose="020B0600000000000000" pitchFamily="34" charset="-128"/>
                  <a:ea typeface="思源黑体 CN Medium" panose="020B0600000000000000" pitchFamily="34" charset="-128"/>
                  <a:cs typeface="+mn-ea"/>
                  <a:sym typeface="+mn-lt"/>
                </a:rPr>
                <a:t>感谢指导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4992257" y="4407657"/>
              <a:ext cx="2161784" cy="394742"/>
              <a:chOff x="4994477" y="4350137"/>
              <a:chExt cx="2161784" cy="394742"/>
            </a:xfrm>
          </p:grpSpPr>
          <p:sp>
            <p:nvSpPr>
              <p:cNvPr id="15" name="文本框 14"/>
              <p:cNvSpPr txBox="1"/>
              <p:nvPr/>
            </p:nvSpPr>
            <p:spPr>
              <a:xfrm>
                <a:off x="4994788" y="4375547"/>
                <a:ext cx="20266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>
                    <a:solidFill>
                      <a:schemeClr val="bg2">
                        <a:lumMod val="10000"/>
                      </a:schemeClr>
                    </a:solidFill>
                    <a:cs typeface="+mn-ea"/>
                    <a:sym typeface="+mn-lt"/>
                  </a:rPr>
                  <a:t>答辩人：王绎普</a:t>
                </a: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4994477" y="4350137"/>
                <a:ext cx="2161784" cy="379156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60618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FIRST_PUBLISH" val="1"/>
  <p:tag name="ISPRING_PRESENTATION_TITLE" val="简约几何三角形毕业答辩PPT背景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lr1efjj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606</Words>
  <Application>Microsoft Office PowerPoint</Application>
  <PresentationFormat>宽屏</PresentationFormat>
  <Paragraphs>70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等线</vt:lpstr>
      <vt:lpstr>思源黑体 CN Medium</vt:lpstr>
      <vt:lpstr>思源黑体 CN Normal</vt:lpstr>
      <vt:lpstr>思源宋体 CN Heavy</vt:lpstr>
      <vt:lpstr>思源宋体 SemiBold</vt:lpstr>
      <vt:lpstr>字魂59号-创粗黑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简约几何三角形毕业答辩PPT背景</dc:title>
  <dc:creator>Administrator</dc:creator>
  <cp:lastModifiedBy>Gull MewMew</cp:lastModifiedBy>
  <cp:revision>61</cp:revision>
  <dcterms:created xsi:type="dcterms:W3CDTF">2017-12-26T02:32:00Z</dcterms:created>
  <dcterms:modified xsi:type="dcterms:W3CDTF">2025-09-15T05:46:42Z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2052-11.1.0.7849</vt:lpwstr>
  </property>
</Properties>
</file>